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78" r:id="rId4"/>
    <p:sldId id="303" r:id="rId5"/>
    <p:sldId id="279" r:id="rId6"/>
    <p:sldId id="260" r:id="rId7"/>
    <p:sldId id="280" r:id="rId8"/>
    <p:sldId id="259" r:id="rId9"/>
    <p:sldId id="262" r:id="rId10"/>
    <p:sldId id="263" r:id="rId11"/>
    <p:sldId id="264" r:id="rId12"/>
    <p:sldId id="265" r:id="rId13"/>
    <p:sldId id="281" r:id="rId14"/>
    <p:sldId id="296" r:id="rId15"/>
    <p:sldId id="266" r:id="rId16"/>
    <p:sldId id="267" r:id="rId17"/>
    <p:sldId id="282" r:id="rId18"/>
    <p:sldId id="268" r:id="rId19"/>
    <p:sldId id="283" r:id="rId20"/>
    <p:sldId id="269" r:id="rId21"/>
    <p:sldId id="284" r:id="rId22"/>
    <p:sldId id="285" r:id="rId23"/>
    <p:sldId id="270" r:id="rId24"/>
    <p:sldId id="286" r:id="rId25"/>
    <p:sldId id="287" r:id="rId26"/>
    <p:sldId id="297" r:id="rId27"/>
    <p:sldId id="271" r:id="rId28"/>
    <p:sldId id="272" r:id="rId29"/>
    <p:sldId id="302" r:id="rId30"/>
    <p:sldId id="274" r:id="rId31"/>
    <p:sldId id="273" r:id="rId32"/>
    <p:sldId id="275" r:id="rId33"/>
    <p:sldId id="276" r:id="rId34"/>
    <p:sldId id="258" r:id="rId35"/>
  </p:sldIdLst>
  <p:sldSz cx="12192000" cy="6858000"/>
  <p:notesSz cx="6858000" cy="9144000"/>
  <p:defaultText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08"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3.png>
</file>

<file path=ppt/media/image17.png>
</file>

<file path=ppt/media/image18.png>
</file>

<file path=ppt/media/image2.jpeg>
</file>

<file path=ppt/media/image25.png>
</file>

<file path=ppt/media/image3.jpeg>
</file>

<file path=ppt/media/image38.png>
</file>

<file path=ppt/media/image4.jpeg>
</file>

<file path=ppt/media/image5.jpeg>
</file>

<file path=ppt/media/image6.jpeg>
</file>

<file path=ppt/media/image7.jpe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1122363"/>
            <a:ext cx="9144000" cy="2387600"/>
          </a:xfrm>
        </p:spPr>
        <p:txBody>
          <a:bodyPr anchor="b"/>
          <a:lstStyle>
            <a:lvl1pPr algn="ctr">
              <a:defRPr sz="6000"/>
            </a:lvl1pPr>
          </a:lstStyle>
          <a:p>
            <a:r>
              <a:rPr lang="tr-TR" smtClean="0"/>
              <a:t>Asıl başlık stili için tıklatın</a:t>
            </a:r>
            <a:endParaRPr lang="tr-TR"/>
          </a:p>
        </p:txBody>
      </p:sp>
      <p:sp>
        <p:nvSpPr>
          <p:cNvPr id="3" name="Alt Başlık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r-TR" smtClean="0"/>
              <a:t>Asıl alt başlık stilini düzenlemek için tıklayın</a:t>
            </a:r>
            <a:endParaRPr lang="tr-TR"/>
          </a:p>
        </p:txBody>
      </p:sp>
      <p:sp>
        <p:nvSpPr>
          <p:cNvPr id="4" name="Veri Yer Tutucusu 3"/>
          <p:cNvSpPr>
            <a:spLocks noGrp="1"/>
          </p:cNvSpPr>
          <p:nvPr>
            <p:ph type="dt" sz="half" idx="10"/>
          </p:nvPr>
        </p:nvSpPr>
        <p:spPr/>
        <p:txBody>
          <a:bodyPr/>
          <a:lstStyle/>
          <a:p>
            <a:fld id="{2356F3EC-0BFA-4EA2-95C5-D0F22B35374E}" type="datetimeFigureOut">
              <a:rPr lang="tr-TR" smtClean="0"/>
              <a:t>2.03.2021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1556821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Dikey Metin Yer Tutucusu 2"/>
          <p:cNvSpPr>
            <a:spLocks noGrp="1"/>
          </p:cNvSpPr>
          <p:nvPr>
            <p:ph type="body" orient="vert" idx="1"/>
          </p:nvPr>
        </p:nvSpPr>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2356F3EC-0BFA-4EA2-95C5-D0F22B35374E}" type="datetimeFigureOut">
              <a:rPr lang="tr-TR" smtClean="0"/>
              <a:t>2.03.2021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32206481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8724900" y="365125"/>
            <a:ext cx="2628900" cy="5811838"/>
          </a:xfrm>
        </p:spPr>
        <p:txBody>
          <a:bodyPr vert="eaVert"/>
          <a:lstStyle/>
          <a:p>
            <a:r>
              <a:rPr lang="tr-TR" smtClean="0"/>
              <a:t>Asıl başlık stili için tıklatın</a:t>
            </a:r>
            <a:endParaRPr lang="tr-TR"/>
          </a:p>
        </p:txBody>
      </p:sp>
      <p:sp>
        <p:nvSpPr>
          <p:cNvPr id="3" name="Dikey Metin Yer Tutucusu 2"/>
          <p:cNvSpPr>
            <a:spLocks noGrp="1"/>
          </p:cNvSpPr>
          <p:nvPr>
            <p:ph type="body" orient="vert" idx="1"/>
          </p:nvPr>
        </p:nvSpPr>
        <p:spPr>
          <a:xfrm>
            <a:off x="838200" y="365125"/>
            <a:ext cx="7734300" cy="5811838"/>
          </a:xfrm>
        </p:spPr>
        <p:txBody>
          <a:bodyPr vert="eaVert"/>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2356F3EC-0BFA-4EA2-95C5-D0F22B35374E}" type="datetimeFigureOut">
              <a:rPr lang="tr-TR" smtClean="0"/>
              <a:t>2.03.2021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2698186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idx="1"/>
          </p:nvPr>
        </p:nvSpPr>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10"/>
          </p:nvPr>
        </p:nvSpPr>
        <p:spPr/>
        <p:txBody>
          <a:bodyPr/>
          <a:lstStyle/>
          <a:p>
            <a:fld id="{2356F3EC-0BFA-4EA2-95C5-D0F22B35374E}" type="datetimeFigureOut">
              <a:rPr lang="tr-TR" smtClean="0"/>
              <a:t>2.03.2021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31178397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bilgisi">
    <p:spTree>
      <p:nvGrpSpPr>
        <p:cNvPr id="1" name=""/>
        <p:cNvGrpSpPr/>
        <p:nvPr/>
      </p:nvGrpSpPr>
      <p:grpSpPr>
        <a:xfrm>
          <a:off x="0" y="0"/>
          <a:ext cx="0" cy="0"/>
          <a:chOff x="0" y="0"/>
          <a:chExt cx="0" cy="0"/>
        </a:xfrm>
      </p:grpSpPr>
      <p:sp>
        <p:nvSpPr>
          <p:cNvPr id="2" name="Unvan 1"/>
          <p:cNvSpPr>
            <a:spLocks noGrp="1"/>
          </p:cNvSpPr>
          <p:nvPr>
            <p:ph type="title"/>
          </p:nvPr>
        </p:nvSpPr>
        <p:spPr>
          <a:xfrm>
            <a:off x="831850" y="1709738"/>
            <a:ext cx="10515600" cy="2852737"/>
          </a:xfrm>
        </p:spPr>
        <p:txBody>
          <a:bodyPr anchor="b"/>
          <a:lstStyle>
            <a:lvl1pPr>
              <a:defRPr sz="6000"/>
            </a:lvl1pPr>
          </a:lstStyle>
          <a:p>
            <a:r>
              <a:rPr lang="tr-TR" smtClean="0"/>
              <a:t>Asıl başlık stili için tıklatın</a:t>
            </a:r>
            <a:endParaRPr lang="tr-TR"/>
          </a:p>
        </p:txBody>
      </p:sp>
      <p:sp>
        <p:nvSpPr>
          <p:cNvPr id="3" name="Metin Yer Tutucusu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r-TR" smtClean="0"/>
              <a:t>Asıl metin stillerini düzenle</a:t>
            </a:r>
          </a:p>
        </p:txBody>
      </p:sp>
      <p:sp>
        <p:nvSpPr>
          <p:cNvPr id="4" name="Veri Yer Tutucusu 3"/>
          <p:cNvSpPr>
            <a:spLocks noGrp="1"/>
          </p:cNvSpPr>
          <p:nvPr>
            <p:ph type="dt" sz="half" idx="10"/>
          </p:nvPr>
        </p:nvSpPr>
        <p:spPr/>
        <p:txBody>
          <a:bodyPr/>
          <a:lstStyle/>
          <a:p>
            <a:fld id="{2356F3EC-0BFA-4EA2-95C5-D0F22B35374E}" type="datetimeFigureOut">
              <a:rPr lang="tr-TR" smtClean="0"/>
              <a:t>2.03.2021</a:t>
            </a:fld>
            <a:endParaRPr lang="tr-TR"/>
          </a:p>
        </p:txBody>
      </p:sp>
      <p:sp>
        <p:nvSpPr>
          <p:cNvPr id="5" name="Altbilgi Yer Tutucusu 4"/>
          <p:cNvSpPr>
            <a:spLocks noGrp="1"/>
          </p:cNvSpPr>
          <p:nvPr>
            <p:ph type="ftr" sz="quarter" idx="11"/>
          </p:nvPr>
        </p:nvSpPr>
        <p:spPr/>
        <p:txBody>
          <a:bodyPr/>
          <a:lstStyle/>
          <a:p>
            <a:endParaRPr lang="tr-TR"/>
          </a:p>
        </p:txBody>
      </p:sp>
      <p:sp>
        <p:nvSpPr>
          <p:cNvPr id="6" name="Slayt Numarası Yer Tutucusu 5"/>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19484634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İçerik Yer Tutucusu 2"/>
          <p:cNvSpPr>
            <a:spLocks noGrp="1"/>
          </p:cNvSpPr>
          <p:nvPr>
            <p:ph sz="half" idx="1"/>
          </p:nvPr>
        </p:nvSpPr>
        <p:spPr>
          <a:xfrm>
            <a:off x="838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İçerik Yer Tutucusu 3"/>
          <p:cNvSpPr>
            <a:spLocks noGrp="1"/>
          </p:cNvSpPr>
          <p:nvPr>
            <p:ph sz="half" idx="2"/>
          </p:nvPr>
        </p:nvSpPr>
        <p:spPr>
          <a:xfrm>
            <a:off x="6172200" y="1825625"/>
            <a:ext cx="5181600" cy="435133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Veri Yer Tutucusu 4"/>
          <p:cNvSpPr>
            <a:spLocks noGrp="1"/>
          </p:cNvSpPr>
          <p:nvPr>
            <p:ph type="dt" sz="half" idx="10"/>
          </p:nvPr>
        </p:nvSpPr>
        <p:spPr/>
        <p:txBody>
          <a:bodyPr/>
          <a:lstStyle/>
          <a:p>
            <a:fld id="{2356F3EC-0BFA-4EA2-95C5-D0F22B35374E}" type="datetimeFigureOut">
              <a:rPr lang="tr-TR" smtClean="0"/>
              <a:t>2.03.2021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10652013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2" name="Unvan 1"/>
          <p:cNvSpPr>
            <a:spLocks noGrp="1"/>
          </p:cNvSpPr>
          <p:nvPr>
            <p:ph type="title"/>
          </p:nvPr>
        </p:nvSpPr>
        <p:spPr>
          <a:xfrm>
            <a:off x="839788" y="365125"/>
            <a:ext cx="10515600" cy="1325563"/>
          </a:xfrm>
        </p:spPr>
        <p:txBody>
          <a:bodyPr/>
          <a:lstStyle/>
          <a:p>
            <a:r>
              <a:rPr lang="tr-TR" smtClean="0"/>
              <a:t>Asıl başlık stili için tıklatın</a:t>
            </a:r>
            <a:endParaRPr lang="tr-TR"/>
          </a:p>
        </p:txBody>
      </p:sp>
      <p:sp>
        <p:nvSpPr>
          <p:cNvPr id="3" name="Metin Yer Tutucusu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4" name="İçerik Yer Tutucusu 3"/>
          <p:cNvSpPr>
            <a:spLocks noGrp="1"/>
          </p:cNvSpPr>
          <p:nvPr>
            <p:ph sz="half" idx="2"/>
          </p:nvPr>
        </p:nvSpPr>
        <p:spPr>
          <a:xfrm>
            <a:off x="839788" y="2505075"/>
            <a:ext cx="5157787"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5" name="Metin Yer Tutucusu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r-TR" smtClean="0"/>
              <a:t>Asıl metin stillerini düzenle</a:t>
            </a:r>
          </a:p>
        </p:txBody>
      </p:sp>
      <p:sp>
        <p:nvSpPr>
          <p:cNvPr id="6" name="İçerik Yer Tutucusu 5"/>
          <p:cNvSpPr>
            <a:spLocks noGrp="1"/>
          </p:cNvSpPr>
          <p:nvPr>
            <p:ph sz="quarter" idx="4"/>
          </p:nvPr>
        </p:nvSpPr>
        <p:spPr>
          <a:xfrm>
            <a:off x="6172200" y="2505075"/>
            <a:ext cx="5183188" cy="3684588"/>
          </a:xfrm>
        </p:spPr>
        <p:txBody>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7" name="Veri Yer Tutucusu 6"/>
          <p:cNvSpPr>
            <a:spLocks noGrp="1"/>
          </p:cNvSpPr>
          <p:nvPr>
            <p:ph type="dt" sz="half" idx="10"/>
          </p:nvPr>
        </p:nvSpPr>
        <p:spPr/>
        <p:txBody>
          <a:bodyPr/>
          <a:lstStyle/>
          <a:p>
            <a:fld id="{2356F3EC-0BFA-4EA2-95C5-D0F22B35374E}" type="datetimeFigureOut">
              <a:rPr lang="tr-TR" smtClean="0"/>
              <a:t>2.03.2021</a:t>
            </a:fld>
            <a:endParaRPr lang="tr-TR"/>
          </a:p>
        </p:txBody>
      </p:sp>
      <p:sp>
        <p:nvSpPr>
          <p:cNvPr id="8" name="Altbilgi Yer Tutucusu 7"/>
          <p:cNvSpPr>
            <a:spLocks noGrp="1"/>
          </p:cNvSpPr>
          <p:nvPr>
            <p:ph type="ftr" sz="quarter" idx="11"/>
          </p:nvPr>
        </p:nvSpPr>
        <p:spPr/>
        <p:txBody>
          <a:bodyPr/>
          <a:lstStyle/>
          <a:p>
            <a:endParaRPr lang="tr-TR"/>
          </a:p>
        </p:txBody>
      </p:sp>
      <p:sp>
        <p:nvSpPr>
          <p:cNvPr id="9" name="Slayt Numarası Yer Tutucusu 8"/>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2160089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smtClean="0"/>
              <a:t>Asıl başlık stili için tıklatın</a:t>
            </a:r>
            <a:endParaRPr lang="tr-TR"/>
          </a:p>
        </p:txBody>
      </p:sp>
      <p:sp>
        <p:nvSpPr>
          <p:cNvPr id="3" name="Veri Yer Tutucusu 2"/>
          <p:cNvSpPr>
            <a:spLocks noGrp="1"/>
          </p:cNvSpPr>
          <p:nvPr>
            <p:ph type="dt" sz="half" idx="10"/>
          </p:nvPr>
        </p:nvSpPr>
        <p:spPr/>
        <p:txBody>
          <a:bodyPr/>
          <a:lstStyle/>
          <a:p>
            <a:fld id="{2356F3EC-0BFA-4EA2-95C5-D0F22B35374E}" type="datetimeFigureOut">
              <a:rPr lang="tr-TR" smtClean="0"/>
              <a:t>2.03.2021</a:t>
            </a:fld>
            <a:endParaRPr lang="tr-TR"/>
          </a:p>
        </p:txBody>
      </p:sp>
      <p:sp>
        <p:nvSpPr>
          <p:cNvPr id="4" name="Altbilgi Yer Tutucusu 3"/>
          <p:cNvSpPr>
            <a:spLocks noGrp="1"/>
          </p:cNvSpPr>
          <p:nvPr>
            <p:ph type="ftr" sz="quarter" idx="11"/>
          </p:nvPr>
        </p:nvSpPr>
        <p:spPr/>
        <p:txBody>
          <a:bodyPr/>
          <a:lstStyle/>
          <a:p>
            <a:endParaRPr lang="tr-TR"/>
          </a:p>
        </p:txBody>
      </p:sp>
      <p:sp>
        <p:nvSpPr>
          <p:cNvPr id="5" name="Slayt Numarası Yer Tutucusu 4"/>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36412525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Veri Yer Tutucusu 1"/>
          <p:cNvSpPr>
            <a:spLocks noGrp="1"/>
          </p:cNvSpPr>
          <p:nvPr>
            <p:ph type="dt" sz="half" idx="10"/>
          </p:nvPr>
        </p:nvSpPr>
        <p:spPr/>
        <p:txBody>
          <a:bodyPr/>
          <a:lstStyle/>
          <a:p>
            <a:fld id="{2356F3EC-0BFA-4EA2-95C5-D0F22B35374E}" type="datetimeFigureOut">
              <a:rPr lang="tr-TR" smtClean="0"/>
              <a:t>2.03.2021</a:t>
            </a:fld>
            <a:endParaRPr lang="tr-TR"/>
          </a:p>
        </p:txBody>
      </p:sp>
      <p:sp>
        <p:nvSpPr>
          <p:cNvPr id="3" name="Altbilgi Yer Tutucusu 2"/>
          <p:cNvSpPr>
            <a:spLocks noGrp="1"/>
          </p:cNvSpPr>
          <p:nvPr>
            <p:ph type="ftr" sz="quarter" idx="11"/>
          </p:nvPr>
        </p:nvSpPr>
        <p:spPr/>
        <p:txBody>
          <a:bodyPr/>
          <a:lstStyle/>
          <a:p>
            <a:endParaRPr lang="tr-TR"/>
          </a:p>
        </p:txBody>
      </p:sp>
      <p:sp>
        <p:nvSpPr>
          <p:cNvPr id="4" name="Slayt Numarası Yer Tutucusu 3"/>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3059827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Başlıklı İçerik">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İçerik Yer Tutucusu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2356F3EC-0BFA-4EA2-95C5-D0F22B35374E}" type="datetimeFigureOut">
              <a:rPr lang="tr-TR" smtClean="0"/>
              <a:t>2.03.2021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38951997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aşlıklı Resim">
    <p:spTree>
      <p:nvGrpSpPr>
        <p:cNvPr id="1" name=""/>
        <p:cNvGrpSpPr/>
        <p:nvPr/>
      </p:nvGrpSpPr>
      <p:grpSpPr>
        <a:xfrm>
          <a:off x="0" y="0"/>
          <a:ext cx="0" cy="0"/>
          <a:chOff x="0" y="0"/>
          <a:chExt cx="0" cy="0"/>
        </a:xfrm>
      </p:grpSpPr>
      <p:sp>
        <p:nvSpPr>
          <p:cNvPr id="2" name="Unvan 1"/>
          <p:cNvSpPr>
            <a:spLocks noGrp="1"/>
          </p:cNvSpPr>
          <p:nvPr>
            <p:ph type="title"/>
          </p:nvPr>
        </p:nvSpPr>
        <p:spPr>
          <a:xfrm>
            <a:off x="839788" y="457200"/>
            <a:ext cx="3932237" cy="1600200"/>
          </a:xfrm>
        </p:spPr>
        <p:txBody>
          <a:bodyPr anchor="b"/>
          <a:lstStyle>
            <a:lvl1pPr>
              <a:defRPr sz="3200"/>
            </a:lvl1pPr>
          </a:lstStyle>
          <a:p>
            <a:r>
              <a:rPr lang="tr-TR" smtClean="0"/>
              <a:t>Asıl başlık stili için tıklatın</a:t>
            </a:r>
            <a:endParaRPr lang="tr-TR"/>
          </a:p>
        </p:txBody>
      </p:sp>
      <p:sp>
        <p:nvSpPr>
          <p:cNvPr id="3" name="Resim Yer Tutucusu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tr-TR"/>
          </a:p>
        </p:txBody>
      </p:sp>
      <p:sp>
        <p:nvSpPr>
          <p:cNvPr id="4" name="Metin Yer Tutucusu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r-TR" smtClean="0"/>
              <a:t>Asıl metin stillerini düzenle</a:t>
            </a:r>
          </a:p>
        </p:txBody>
      </p:sp>
      <p:sp>
        <p:nvSpPr>
          <p:cNvPr id="5" name="Veri Yer Tutucusu 4"/>
          <p:cNvSpPr>
            <a:spLocks noGrp="1"/>
          </p:cNvSpPr>
          <p:nvPr>
            <p:ph type="dt" sz="half" idx="10"/>
          </p:nvPr>
        </p:nvSpPr>
        <p:spPr/>
        <p:txBody>
          <a:bodyPr/>
          <a:lstStyle/>
          <a:p>
            <a:fld id="{2356F3EC-0BFA-4EA2-95C5-D0F22B35374E}" type="datetimeFigureOut">
              <a:rPr lang="tr-TR" smtClean="0"/>
              <a:t>2.03.2021</a:t>
            </a:fld>
            <a:endParaRPr lang="tr-TR"/>
          </a:p>
        </p:txBody>
      </p:sp>
      <p:sp>
        <p:nvSpPr>
          <p:cNvPr id="6" name="Altbilgi Yer Tutucusu 5"/>
          <p:cNvSpPr>
            <a:spLocks noGrp="1"/>
          </p:cNvSpPr>
          <p:nvPr>
            <p:ph type="ftr" sz="quarter" idx="11"/>
          </p:nvPr>
        </p:nvSpPr>
        <p:spPr/>
        <p:txBody>
          <a:bodyPr/>
          <a:lstStyle/>
          <a:p>
            <a:endParaRPr lang="tr-TR"/>
          </a:p>
        </p:txBody>
      </p:sp>
      <p:sp>
        <p:nvSpPr>
          <p:cNvPr id="7" name="Slayt Numarası Yer Tutucusu 6"/>
          <p:cNvSpPr>
            <a:spLocks noGrp="1"/>
          </p:cNvSpPr>
          <p:nvPr>
            <p:ph type="sldNum" sz="quarter" idx="12"/>
          </p:nvPr>
        </p:nvSpPr>
        <p:spPr/>
        <p:txBody>
          <a:bodyPr/>
          <a:lstStyle/>
          <a:p>
            <a:fld id="{6A92F342-7F08-4AAE-A322-D147E7364C01}" type="slidenum">
              <a:rPr lang="tr-TR" smtClean="0"/>
              <a:t>‹#›</a:t>
            </a:fld>
            <a:endParaRPr lang="tr-TR"/>
          </a:p>
        </p:txBody>
      </p:sp>
    </p:spTree>
    <p:extLst>
      <p:ext uri="{BB962C8B-B14F-4D97-AF65-F5344CB8AC3E}">
        <p14:creationId xmlns:p14="http://schemas.microsoft.com/office/powerpoint/2010/main" val="22942448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Başlık Yer Tutucusu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r-TR" smtClean="0"/>
              <a:t>Asıl başlık stili için tıklatın</a:t>
            </a:r>
            <a:endParaRPr lang="tr-TR"/>
          </a:p>
        </p:txBody>
      </p:sp>
      <p:sp>
        <p:nvSpPr>
          <p:cNvPr id="3" name="Metin Yer Tutucusu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r-TR" smtClean="0"/>
              <a:t>Asıl metin stillerini düzenle</a:t>
            </a:r>
          </a:p>
          <a:p>
            <a:pPr lvl="1"/>
            <a:r>
              <a:rPr lang="tr-TR" smtClean="0"/>
              <a:t>İkinci düzey</a:t>
            </a:r>
          </a:p>
          <a:p>
            <a:pPr lvl="2"/>
            <a:r>
              <a:rPr lang="tr-TR" smtClean="0"/>
              <a:t>Üçüncü düzey</a:t>
            </a:r>
          </a:p>
          <a:p>
            <a:pPr lvl="3"/>
            <a:r>
              <a:rPr lang="tr-TR" smtClean="0"/>
              <a:t>Dördüncü düzey</a:t>
            </a:r>
          </a:p>
          <a:p>
            <a:pPr lvl="4"/>
            <a:r>
              <a:rPr lang="tr-TR" smtClean="0"/>
              <a:t>Beşinci düzey</a:t>
            </a:r>
            <a:endParaRPr lang="tr-TR"/>
          </a:p>
        </p:txBody>
      </p:sp>
      <p:sp>
        <p:nvSpPr>
          <p:cNvPr id="4" name="Veri Yer Tutucusu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56F3EC-0BFA-4EA2-95C5-D0F22B35374E}" type="datetimeFigureOut">
              <a:rPr lang="tr-TR" smtClean="0"/>
              <a:t>2.03.2021</a:t>
            </a:fld>
            <a:endParaRPr lang="tr-TR"/>
          </a:p>
        </p:txBody>
      </p:sp>
      <p:sp>
        <p:nvSpPr>
          <p:cNvPr id="5" name="Altbilgi Yer Tutucusu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tr-TR"/>
          </a:p>
        </p:txBody>
      </p:sp>
      <p:sp>
        <p:nvSpPr>
          <p:cNvPr id="6" name="Slayt Numarası Yer Tutucusu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92F342-7F08-4AAE-A322-D147E7364C01}" type="slidenum">
              <a:rPr lang="tr-TR" smtClean="0"/>
              <a:t>‹#›</a:t>
            </a:fld>
            <a:endParaRPr lang="tr-TR"/>
          </a:p>
        </p:txBody>
      </p:sp>
    </p:spTree>
    <p:extLst>
      <p:ext uri="{BB962C8B-B14F-4D97-AF65-F5344CB8AC3E}">
        <p14:creationId xmlns:p14="http://schemas.microsoft.com/office/powerpoint/2010/main" val="37382040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tr-T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eg"/><Relationship Id="rId7"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image" Target="../media/image24.emf"/><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21.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8.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em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35.em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6.em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7.emf"/><Relationship Id="rId1" Type="http://schemas.openxmlformats.org/officeDocument/2006/relationships/slideLayout" Target="../slideLayouts/slideLayout2.xml"/><Relationship Id="rId4" Type="http://schemas.openxmlformats.org/officeDocument/2006/relationships/image" Target="../media/image3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image" Target="../media/image39.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slideLayout" Target="../slideLayouts/slideLayout2.xml"/><Relationship Id="rId4" Type="http://schemas.openxmlformats.org/officeDocument/2006/relationships/image" Target="../media/image43.emf"/></Relationships>
</file>

<file path=ppt/slides/_rels/slide32.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image" Target="../media/image44.emf"/><Relationship Id="rId1" Type="http://schemas.openxmlformats.org/officeDocument/2006/relationships/slideLayout" Target="../slideLayouts/slideLayout2.xml"/><Relationship Id="rId5" Type="http://schemas.openxmlformats.org/officeDocument/2006/relationships/image" Target="../media/image47.emf"/><Relationship Id="rId4" Type="http://schemas.openxmlformats.org/officeDocument/2006/relationships/image" Target="../media/image46.emf"/></Relationships>
</file>

<file path=ppt/slides/_rels/slide33.xml.rels><?xml version="1.0" encoding="UTF-8" standalone="yes"?>
<Relationships xmlns="http://schemas.openxmlformats.org/package/2006/relationships"><Relationship Id="rId2" Type="http://schemas.openxmlformats.org/officeDocument/2006/relationships/image" Target="../media/image48.emf"/><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emf"/><Relationship Id="rId1" Type="http://schemas.openxmlformats.org/officeDocument/2006/relationships/slideLayout" Target="../slideLayouts/slideLayout2.xml"/><Relationship Id="rId5" Type="http://schemas.openxmlformats.org/officeDocument/2006/relationships/image" Target="../media/image14.emf"/><Relationship Id="rId4" Type="http://schemas.openxmlformats.org/officeDocument/2006/relationships/image" Target="../media/image13.emf"/></Relationships>
</file>

<file path=ppt/slides/_rels/slide9.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ctrTitle"/>
          </p:nvPr>
        </p:nvSpPr>
        <p:spPr>
          <a:xfrm>
            <a:off x="1524000" y="732070"/>
            <a:ext cx="9144000" cy="1185939"/>
          </a:xfrm>
        </p:spPr>
        <p:txBody>
          <a:bodyPr/>
          <a:lstStyle/>
          <a:p>
            <a:r>
              <a:rPr lang="tr-TR" dirty="0" smtClean="0"/>
              <a:t>ELEKTRİK MANYETİZMA</a:t>
            </a:r>
            <a:endParaRPr lang="tr-TR" dirty="0"/>
          </a:p>
        </p:txBody>
      </p:sp>
      <p:sp>
        <p:nvSpPr>
          <p:cNvPr id="3" name="Alt Başlık 2"/>
          <p:cNvSpPr>
            <a:spLocks noGrp="1"/>
          </p:cNvSpPr>
          <p:nvPr>
            <p:ph type="subTitle" idx="1"/>
          </p:nvPr>
        </p:nvSpPr>
        <p:spPr>
          <a:xfrm>
            <a:off x="1524000" y="5330477"/>
            <a:ext cx="9144000" cy="746938"/>
          </a:xfrm>
        </p:spPr>
        <p:txBody>
          <a:bodyPr/>
          <a:lstStyle/>
          <a:p>
            <a:r>
              <a:rPr lang="tr-TR" dirty="0" smtClean="0"/>
              <a:t>Doç. Dr. Mehmet BATI</a:t>
            </a:r>
            <a:endParaRPr lang="tr-TR" dirty="0"/>
          </a:p>
        </p:txBody>
      </p:sp>
      <p:sp>
        <p:nvSpPr>
          <p:cNvPr id="5" name="Metin kutusu 4"/>
          <p:cNvSpPr txBox="1"/>
          <p:nvPr/>
        </p:nvSpPr>
        <p:spPr>
          <a:xfrm>
            <a:off x="4538546" y="3270300"/>
            <a:ext cx="3300761" cy="707886"/>
          </a:xfrm>
          <a:prstGeom prst="rect">
            <a:avLst/>
          </a:prstGeom>
          <a:noFill/>
        </p:spPr>
        <p:txBody>
          <a:bodyPr wrap="square" rtlCol="0">
            <a:spAutoFit/>
          </a:bodyPr>
          <a:lstStyle/>
          <a:p>
            <a:r>
              <a:rPr lang="tr-TR" sz="4000" dirty="0" smtClean="0"/>
              <a:t>Elektrik Yükü </a:t>
            </a:r>
            <a:endParaRPr lang="tr-TR" sz="4000" dirty="0"/>
          </a:p>
        </p:txBody>
      </p:sp>
    </p:spTree>
    <p:extLst>
      <p:ext uri="{BB962C8B-B14F-4D97-AF65-F5344CB8AC3E}">
        <p14:creationId xmlns:p14="http://schemas.microsoft.com/office/powerpoint/2010/main" val="416203326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3100038" y="223024"/>
            <a:ext cx="8987884" cy="5953939"/>
          </a:xfrm>
        </p:spPr>
        <p:txBody>
          <a:bodyPr/>
          <a:lstStyle/>
          <a:p>
            <a:pPr marL="0" indent="0">
              <a:buNone/>
            </a:pPr>
            <a:r>
              <a:rPr lang="tr-TR" dirty="0" smtClean="0"/>
              <a:t>İpek bir kumaşla ovuşturulan cam çubuğun pozitif yüklü olduğunu biliyoruz. Bu çubuğu, yükü kaybolmayacak ve etrafında serbestçe dönebilecek şekilde ortasından asalım. Sonra da, yükünü bilmediğimiz bir cismi cam çubuğa doğru yaklaştıralım.</a:t>
            </a:r>
          </a:p>
          <a:p>
            <a:pPr marL="0" indent="0">
              <a:buNone/>
            </a:pPr>
            <a:r>
              <a:rPr lang="tr-TR" dirty="0" smtClean="0"/>
              <a:t>İki Durum Söz konusudur:</a:t>
            </a:r>
          </a:p>
          <a:p>
            <a:r>
              <a:rPr lang="tr-TR" dirty="0" smtClean="0"/>
              <a:t>Şekil-a: İki cisim birbirini iter. Bu durumda bilinmeyen yük pozitif işaretlidir. (</a:t>
            </a:r>
            <a:r>
              <a:rPr lang="tr-TR" i="1" dirty="0" smtClean="0"/>
              <a:t>Yülü iki plastik veya iki cam birbirini iter</a:t>
            </a:r>
            <a:r>
              <a:rPr lang="tr-TR" dirty="0" smtClean="0"/>
              <a:t>)</a:t>
            </a:r>
          </a:p>
          <a:p>
            <a:r>
              <a:rPr lang="tr-TR" dirty="0" smtClean="0"/>
              <a:t>Şekil-b: İki cisim birbirini çeker. Bu durumda bilinmeyen yük negatif işaretlidir</a:t>
            </a:r>
            <a:r>
              <a:rPr lang="tr-TR" dirty="0"/>
              <a:t>. (</a:t>
            </a:r>
            <a:r>
              <a:rPr lang="tr-TR" i="1" dirty="0"/>
              <a:t>Yülü </a:t>
            </a:r>
            <a:r>
              <a:rPr lang="tr-TR" i="1" dirty="0" smtClean="0"/>
              <a:t>plastik ile cam birbirini çeker)</a:t>
            </a:r>
            <a:endParaRPr lang="tr-TR" dirty="0"/>
          </a:p>
        </p:txBody>
      </p:sp>
      <p:pic>
        <p:nvPicPr>
          <p:cNvPr id="4" name="Resim 3"/>
          <p:cNvPicPr>
            <a:picLocks noChangeAspect="1"/>
          </p:cNvPicPr>
          <p:nvPr/>
        </p:nvPicPr>
        <p:blipFill>
          <a:blip r:embed="rId2"/>
          <a:stretch>
            <a:fillRect/>
          </a:stretch>
        </p:blipFill>
        <p:spPr>
          <a:xfrm>
            <a:off x="143374" y="113479"/>
            <a:ext cx="2376802" cy="5714876"/>
          </a:xfrm>
          <a:prstGeom prst="rect">
            <a:avLst/>
          </a:prstGeom>
        </p:spPr>
      </p:pic>
      <p:pic>
        <p:nvPicPr>
          <p:cNvPr id="2" name="Resim 1"/>
          <p:cNvPicPr>
            <a:picLocks noChangeAspect="1"/>
          </p:cNvPicPr>
          <p:nvPr/>
        </p:nvPicPr>
        <p:blipFill rotWithShape="1">
          <a:blip r:embed="rId3"/>
          <a:srcRect r="2156" b="18113"/>
          <a:stretch/>
        </p:blipFill>
        <p:spPr>
          <a:xfrm>
            <a:off x="6713033" y="4411439"/>
            <a:ext cx="5105208" cy="2357352"/>
          </a:xfrm>
          <a:prstGeom prst="rect">
            <a:avLst/>
          </a:prstGeom>
        </p:spPr>
      </p:pic>
      <p:sp>
        <p:nvSpPr>
          <p:cNvPr id="5" name="Metin kutusu 4"/>
          <p:cNvSpPr txBox="1"/>
          <p:nvPr/>
        </p:nvSpPr>
        <p:spPr>
          <a:xfrm>
            <a:off x="3278459" y="5475249"/>
            <a:ext cx="3415294" cy="369332"/>
          </a:xfrm>
          <a:prstGeom prst="rect">
            <a:avLst/>
          </a:prstGeom>
          <a:noFill/>
        </p:spPr>
        <p:txBody>
          <a:bodyPr wrap="none" rtlCol="0">
            <a:spAutoFit/>
          </a:bodyPr>
          <a:lstStyle/>
          <a:p>
            <a:r>
              <a:rPr lang="tr-TR" dirty="0" smtClean="0"/>
              <a:t>Etki ve dokunma ile elektriklenme:</a:t>
            </a:r>
            <a:endParaRPr lang="tr-TR" dirty="0"/>
          </a:p>
        </p:txBody>
      </p:sp>
    </p:spTree>
    <p:extLst>
      <p:ext uri="{BB962C8B-B14F-4D97-AF65-F5344CB8AC3E}">
        <p14:creationId xmlns:p14="http://schemas.microsoft.com/office/powerpoint/2010/main" val="38832586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314093" y="275748"/>
            <a:ext cx="8740697" cy="5690154"/>
          </a:xfrm>
        </p:spPr>
        <p:txBody>
          <a:bodyPr>
            <a:normAutofit/>
          </a:bodyPr>
          <a:lstStyle/>
          <a:p>
            <a:r>
              <a:rPr lang="tr-TR" dirty="0" smtClean="0"/>
              <a:t>Benjamin Franklin zamanında (18. yy) elektrik yükünün bir çeşit ağırlıksız, sürekli akışkan olduğu kabul ediliyordu. 20. yy başlarında Ernest Rutherford’ un atomun yapısı üzerinde yürüttüğü araştırmalar, maddenin ne şekilde meydana geldiğini ortaya koydu ve bileşenlerinin sahip oldukları yüklerin belirlenmesini sağladı.</a:t>
            </a:r>
          </a:p>
          <a:p>
            <a:r>
              <a:rPr lang="tr-TR" dirty="0" smtClean="0"/>
              <a:t>Atomlar elektronlardan ve çekirdekten oluşur. Çekirdeğin kendisi de, proton ve nötronlardan oluşur.</a:t>
            </a:r>
          </a:p>
          <a:p>
            <a:r>
              <a:rPr lang="tr-TR" dirty="0" smtClean="0"/>
              <a:t>Elektronlar negatif yüklü, protonlar pozitif yüklü, nötronlar ise yüksüzdür.</a:t>
            </a:r>
          </a:p>
          <a:p>
            <a:r>
              <a:rPr lang="tr-TR" dirty="0" smtClean="0"/>
              <a:t>Bu durumda elektrik yükü, atomu oluşturan parçacıkların (elektron, proton, nötron) temel bir özelliğidir.</a:t>
            </a:r>
            <a:endParaRPr lang="tr-TR" dirty="0"/>
          </a:p>
        </p:txBody>
      </p:sp>
      <mc:AlternateContent xmlns:mc="http://schemas.openxmlformats.org/markup-compatibility/2006" xmlns:a14="http://schemas.microsoft.com/office/drawing/2010/main">
        <mc:Choice Requires="a14">
          <p:sp>
            <p:nvSpPr>
              <p:cNvPr id="4" name="Dikdörtgen 3"/>
              <p:cNvSpPr/>
              <p:nvPr/>
            </p:nvSpPr>
            <p:spPr>
              <a:xfrm>
                <a:off x="9197591" y="3478511"/>
                <a:ext cx="2994409" cy="649409"/>
              </a:xfrm>
              <a:prstGeom prst="rect">
                <a:avLst/>
              </a:prstGeom>
            </p:spPr>
            <p:txBody>
              <a:bodyPr wrap="none">
                <a:spAutoFit/>
              </a:bodyPr>
              <a:lstStyle/>
              <a:p>
                <a:r>
                  <a:rPr lang="tr-TR" dirty="0" smtClean="0">
                    <a:solidFill>
                      <a:srgbClr val="C00000"/>
                    </a:solidFill>
                  </a:rPr>
                  <a:t>Atomun çapı ∼ </a:t>
                </a:r>
                <a14:m>
                  <m:oMath xmlns:m="http://schemas.openxmlformats.org/officeDocument/2006/math">
                    <m:r>
                      <a:rPr lang="tr-TR" i="1" dirty="0" smtClean="0">
                        <a:solidFill>
                          <a:srgbClr val="C00000"/>
                        </a:solidFill>
                        <a:latin typeface="Cambria Math" panose="02040503050406030204" pitchFamily="18" charset="0"/>
                      </a:rPr>
                      <m:t>5×</m:t>
                    </m:r>
                    <m:sSup>
                      <m:sSupPr>
                        <m:ctrlPr>
                          <a:rPr lang="tr-TR" i="1" dirty="0" smtClean="0">
                            <a:solidFill>
                              <a:srgbClr val="C00000"/>
                            </a:solidFill>
                            <a:latin typeface="Cambria Math" panose="02040503050406030204" pitchFamily="18" charset="0"/>
                          </a:rPr>
                        </m:ctrlPr>
                      </m:sSupPr>
                      <m:e>
                        <m:r>
                          <a:rPr lang="tr-TR" b="0" i="1" dirty="0" smtClean="0">
                            <a:solidFill>
                              <a:srgbClr val="C00000"/>
                            </a:solidFill>
                            <a:latin typeface="Cambria Math" panose="02040503050406030204" pitchFamily="18" charset="0"/>
                          </a:rPr>
                          <m:t>10</m:t>
                        </m:r>
                      </m:e>
                      <m:sup>
                        <m:r>
                          <a:rPr lang="tr-TR" b="0" i="1" dirty="0" smtClean="0">
                            <a:solidFill>
                              <a:srgbClr val="C00000"/>
                            </a:solidFill>
                            <a:latin typeface="Cambria Math" panose="02040503050406030204" pitchFamily="18" charset="0"/>
                          </a:rPr>
                          <m:t>−10</m:t>
                        </m:r>
                      </m:sup>
                    </m:sSup>
                  </m:oMath>
                </a14:m>
                <a:r>
                  <a:rPr lang="tr-TR" dirty="0" smtClean="0">
                    <a:solidFill>
                      <a:srgbClr val="C00000"/>
                    </a:solidFill>
                  </a:rPr>
                  <a:t>m. </a:t>
                </a:r>
              </a:p>
              <a:p>
                <a:r>
                  <a:rPr lang="tr-TR" dirty="0" smtClean="0">
                    <a:solidFill>
                      <a:srgbClr val="C00000"/>
                    </a:solidFill>
                  </a:rPr>
                  <a:t>Çekirdeğin çapı ∼ 5×</a:t>
                </a:r>
                <a14:m>
                  <m:oMath xmlns:m="http://schemas.openxmlformats.org/officeDocument/2006/math">
                    <m:sSup>
                      <m:sSupPr>
                        <m:ctrlPr>
                          <a:rPr lang="tr-TR" i="1" dirty="0" smtClean="0">
                            <a:solidFill>
                              <a:srgbClr val="C00000"/>
                            </a:solidFill>
                            <a:latin typeface="Cambria Math" panose="02040503050406030204" pitchFamily="18" charset="0"/>
                          </a:rPr>
                        </m:ctrlPr>
                      </m:sSupPr>
                      <m:e>
                        <m:r>
                          <a:rPr lang="tr-TR" b="0" i="1" dirty="0" smtClean="0">
                            <a:solidFill>
                              <a:srgbClr val="C00000"/>
                            </a:solidFill>
                            <a:latin typeface="Cambria Math" panose="02040503050406030204" pitchFamily="18" charset="0"/>
                          </a:rPr>
                          <m:t>10</m:t>
                        </m:r>
                      </m:e>
                      <m:sup>
                        <m:r>
                          <a:rPr lang="tr-TR" b="0" i="1" dirty="0" smtClean="0">
                            <a:solidFill>
                              <a:srgbClr val="C00000"/>
                            </a:solidFill>
                            <a:latin typeface="Cambria Math" panose="02040503050406030204" pitchFamily="18" charset="0"/>
                          </a:rPr>
                          <m:t>−15</m:t>
                        </m:r>
                      </m:sup>
                    </m:sSup>
                  </m:oMath>
                </a14:m>
                <a:r>
                  <a:rPr lang="tr-TR" dirty="0" smtClean="0">
                    <a:solidFill>
                      <a:srgbClr val="C00000"/>
                    </a:solidFill>
                  </a:rPr>
                  <a:t> m.</a:t>
                </a:r>
                <a:endParaRPr lang="tr-TR" dirty="0">
                  <a:solidFill>
                    <a:srgbClr val="C00000"/>
                  </a:solidFill>
                </a:endParaRPr>
              </a:p>
            </p:txBody>
          </p:sp>
        </mc:Choice>
        <mc:Fallback xmlns="">
          <p:sp>
            <p:nvSpPr>
              <p:cNvPr id="4" name="Dikdörtgen 3"/>
              <p:cNvSpPr>
                <a:spLocks noRot="1" noChangeAspect="1" noMove="1" noResize="1" noEditPoints="1" noAdjustHandles="1" noChangeArrowheads="1" noChangeShapeType="1" noTextEdit="1"/>
              </p:cNvSpPr>
              <p:nvPr/>
            </p:nvSpPr>
            <p:spPr>
              <a:xfrm>
                <a:off x="9197591" y="3478511"/>
                <a:ext cx="2994409" cy="649409"/>
              </a:xfrm>
              <a:prstGeom prst="rect">
                <a:avLst/>
              </a:prstGeom>
              <a:blipFill>
                <a:blip r:embed="rId2"/>
                <a:stretch>
                  <a:fillRect l="-1833" t="-7547" r="-815" b="-15094"/>
                </a:stretch>
              </a:blipFill>
            </p:spPr>
            <p:txBody>
              <a:bodyPr/>
              <a:lstStyle/>
              <a:p>
                <a:r>
                  <a:rPr lang="tr-TR">
                    <a:noFill/>
                  </a:rPr>
                  <a:t> </a:t>
                </a:r>
              </a:p>
            </p:txBody>
          </p:sp>
        </mc:Fallback>
      </mc:AlternateContent>
      <p:pic>
        <p:nvPicPr>
          <p:cNvPr id="5" name="Resim 4"/>
          <p:cNvPicPr>
            <a:picLocks noChangeAspect="1"/>
          </p:cNvPicPr>
          <p:nvPr/>
        </p:nvPicPr>
        <p:blipFill>
          <a:blip r:embed="rId3"/>
          <a:stretch>
            <a:fillRect/>
          </a:stretch>
        </p:blipFill>
        <p:spPr>
          <a:xfrm>
            <a:off x="9414108" y="137500"/>
            <a:ext cx="2577170" cy="3196045"/>
          </a:xfrm>
          <a:prstGeom prst="rect">
            <a:avLst/>
          </a:prstGeom>
        </p:spPr>
      </p:pic>
    </p:spTree>
    <p:extLst>
      <p:ext uri="{BB962C8B-B14F-4D97-AF65-F5344CB8AC3E}">
        <p14:creationId xmlns:p14="http://schemas.microsoft.com/office/powerpoint/2010/main" val="193951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030074" y="21300"/>
            <a:ext cx="10515600" cy="1325563"/>
          </a:xfrm>
        </p:spPr>
        <p:txBody>
          <a:bodyPr/>
          <a:lstStyle/>
          <a:p>
            <a:r>
              <a:rPr lang="tr-TR" dirty="0" smtClean="0"/>
              <a:t>Atomik Bileşenlerin Kütleleri ve Yükleri:</a:t>
            </a:r>
            <a:endParaRPr lang="tr-TR" dirty="0"/>
          </a:p>
        </p:txBody>
      </p:sp>
      <p:sp>
        <p:nvSpPr>
          <p:cNvPr id="3" name="İçerik Yer Tutucusu 2"/>
          <p:cNvSpPr>
            <a:spLocks noGrp="1"/>
          </p:cNvSpPr>
          <p:nvPr>
            <p:ph idx="1"/>
          </p:nvPr>
        </p:nvSpPr>
        <p:spPr>
          <a:xfrm>
            <a:off x="838199" y="2639242"/>
            <a:ext cx="10515600" cy="4351338"/>
          </a:xfrm>
        </p:spPr>
        <p:txBody>
          <a:bodyPr/>
          <a:lstStyle/>
          <a:p>
            <a:r>
              <a:rPr lang="tr-TR" dirty="0" smtClean="0"/>
              <a:t>Elektron ve protonun yükleri için, sırasıyla, “-e” ve “+e” sembolleri kullanılır. Bunlar temel yük olarak bilinirler .</a:t>
            </a:r>
          </a:p>
          <a:p>
            <a:r>
              <a:rPr lang="tr-TR" dirty="0" smtClean="0"/>
              <a:t>Bir atomdaki elektron ve proton sayıları eşitse, atom elektriksel olarak “nötr” olarak adlandırılır. Bu sayı “atom numarası (Z)” </a:t>
            </a:r>
            <a:r>
              <a:rPr lang="tr-TR" dirty="0" err="1" smtClean="0"/>
              <a:t>dır</a:t>
            </a:r>
            <a:r>
              <a:rPr lang="tr-TR" dirty="0" smtClean="0"/>
              <a:t>.</a:t>
            </a:r>
          </a:p>
          <a:p>
            <a:r>
              <a:rPr lang="tr-TR" dirty="0" smtClean="0"/>
              <a:t>Bir atomdaki proton ve nötron sayılarının toplamı ise “kütle numarası (A)” </a:t>
            </a:r>
            <a:r>
              <a:rPr lang="tr-TR" dirty="0" err="1" smtClean="0"/>
              <a:t>dır</a:t>
            </a:r>
            <a:r>
              <a:rPr lang="tr-TR" dirty="0" smtClean="0"/>
              <a:t>.</a:t>
            </a:r>
            <a:endParaRPr lang="tr-TR" dirty="0"/>
          </a:p>
        </p:txBody>
      </p:sp>
      <p:pic>
        <p:nvPicPr>
          <p:cNvPr id="5" name="Resim 4"/>
          <p:cNvPicPr>
            <a:picLocks noChangeAspect="1"/>
          </p:cNvPicPr>
          <p:nvPr/>
        </p:nvPicPr>
        <p:blipFill rotWithShape="1">
          <a:blip r:embed="rId2"/>
          <a:srcRect l="27159" t="-3722" b="-1"/>
          <a:stretch/>
        </p:blipFill>
        <p:spPr>
          <a:xfrm>
            <a:off x="3876701" y="5577026"/>
            <a:ext cx="4215161" cy="1175481"/>
          </a:xfrm>
          <a:prstGeom prst="rect">
            <a:avLst/>
          </a:prstGeom>
        </p:spPr>
      </p:pic>
      <p:pic>
        <p:nvPicPr>
          <p:cNvPr id="6" name="Resim 5"/>
          <p:cNvPicPr>
            <a:picLocks noChangeAspect="1"/>
          </p:cNvPicPr>
          <p:nvPr/>
        </p:nvPicPr>
        <p:blipFill>
          <a:blip r:embed="rId3"/>
          <a:stretch>
            <a:fillRect/>
          </a:stretch>
        </p:blipFill>
        <p:spPr>
          <a:xfrm>
            <a:off x="1030074" y="1345401"/>
            <a:ext cx="8782999" cy="1107022"/>
          </a:xfrm>
          <a:prstGeom prst="rect">
            <a:avLst/>
          </a:prstGeom>
        </p:spPr>
      </p:pic>
      <p:sp>
        <p:nvSpPr>
          <p:cNvPr id="7" name="Metin kutusu 6"/>
          <p:cNvSpPr txBox="1"/>
          <p:nvPr/>
        </p:nvSpPr>
        <p:spPr>
          <a:xfrm>
            <a:off x="1527717" y="5539741"/>
            <a:ext cx="1109343" cy="369332"/>
          </a:xfrm>
          <a:prstGeom prst="rect">
            <a:avLst/>
          </a:prstGeom>
          <a:noFill/>
        </p:spPr>
        <p:txBody>
          <a:bodyPr wrap="none" rtlCol="0">
            <a:spAutoFit/>
          </a:bodyPr>
          <a:lstStyle/>
          <a:p>
            <a:r>
              <a:rPr lang="tr-TR" dirty="0" smtClean="0"/>
              <a:t>Gösterim:</a:t>
            </a:r>
            <a:endParaRPr lang="tr-TR" dirty="0"/>
          </a:p>
        </p:txBody>
      </p:sp>
      <mc:AlternateContent xmlns:mc="http://schemas.openxmlformats.org/markup-compatibility/2006" xmlns:a14="http://schemas.microsoft.com/office/drawing/2010/main">
        <mc:Choice Requires="a14">
          <p:sp>
            <p:nvSpPr>
              <p:cNvPr id="8" name="Metin kutusu 7"/>
              <p:cNvSpPr txBox="1"/>
              <p:nvPr/>
            </p:nvSpPr>
            <p:spPr>
              <a:xfrm>
                <a:off x="2913980" y="5577026"/>
                <a:ext cx="685801" cy="38382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sPre>
                        <m:sPrePr>
                          <m:ctrlPr>
                            <a:rPr lang="tr-TR" sz="2400" i="1" smtClean="0">
                              <a:latin typeface="Cambria Math" panose="02040503050406030204" pitchFamily="18" charset="0"/>
                            </a:rPr>
                          </m:ctrlPr>
                        </m:sPrePr>
                        <m:sub>
                          <m:r>
                            <a:rPr lang="tr-TR" sz="2400" b="0" i="1" smtClean="0">
                              <a:latin typeface="Cambria Math" panose="02040503050406030204" pitchFamily="18" charset="0"/>
                            </a:rPr>
                            <m:t>92</m:t>
                          </m:r>
                        </m:sub>
                        <m:sup>
                          <m:r>
                            <a:rPr lang="tr-TR" sz="2400" b="0" i="1" smtClean="0">
                              <a:latin typeface="Cambria Math" panose="02040503050406030204" pitchFamily="18" charset="0"/>
                            </a:rPr>
                            <m:t>235</m:t>
                          </m:r>
                        </m:sup>
                        <m:e>
                          <m:r>
                            <a:rPr lang="tr-TR" sz="2400" b="0" i="1" smtClean="0">
                              <a:latin typeface="Cambria Math" panose="02040503050406030204" pitchFamily="18" charset="0"/>
                            </a:rPr>
                            <m:t>𝑈</m:t>
                          </m:r>
                        </m:e>
                      </m:sPre>
                    </m:oMath>
                  </m:oMathPara>
                </a14:m>
                <a:endParaRPr lang="tr-TR" sz="2400" dirty="0"/>
              </a:p>
            </p:txBody>
          </p:sp>
        </mc:Choice>
        <mc:Fallback xmlns="">
          <p:sp>
            <p:nvSpPr>
              <p:cNvPr id="8" name="Metin kutusu 7"/>
              <p:cNvSpPr txBox="1">
                <a:spLocks noRot="1" noChangeAspect="1" noMove="1" noResize="1" noEditPoints="1" noAdjustHandles="1" noChangeArrowheads="1" noChangeShapeType="1" noTextEdit="1"/>
              </p:cNvSpPr>
              <p:nvPr/>
            </p:nvSpPr>
            <p:spPr>
              <a:xfrm>
                <a:off x="2913980" y="5577026"/>
                <a:ext cx="685801" cy="383823"/>
              </a:xfrm>
              <a:prstGeom prst="rect">
                <a:avLst/>
              </a:prstGeom>
              <a:blipFill>
                <a:blip r:embed="rId4"/>
                <a:stretch>
                  <a:fillRect l="-3540" t="-1587" r="-8850" b="-14286"/>
                </a:stretch>
              </a:blipFill>
            </p:spPr>
            <p:txBody>
              <a:bodyPr/>
              <a:lstStyle/>
              <a:p>
                <a:r>
                  <a:rPr lang="tr-TR">
                    <a:noFill/>
                  </a:rPr>
                  <a:t> </a:t>
                </a:r>
              </a:p>
            </p:txBody>
          </p:sp>
        </mc:Fallback>
      </mc:AlternateContent>
      <p:sp>
        <p:nvSpPr>
          <p:cNvPr id="9" name="Metin kutusu 8"/>
          <p:cNvSpPr txBox="1"/>
          <p:nvPr/>
        </p:nvSpPr>
        <p:spPr>
          <a:xfrm>
            <a:off x="6366152" y="5114285"/>
            <a:ext cx="4987647" cy="369332"/>
          </a:xfrm>
          <a:prstGeom prst="rect">
            <a:avLst/>
          </a:prstGeom>
          <a:noFill/>
        </p:spPr>
        <p:txBody>
          <a:bodyPr wrap="none" rtlCol="0">
            <a:spAutoFit/>
          </a:bodyPr>
          <a:lstStyle/>
          <a:p>
            <a:r>
              <a:rPr lang="tr-TR" dirty="0" smtClean="0"/>
              <a:t>Radyoaktif olmayan atomun proton sayısı değişmez</a:t>
            </a:r>
            <a:endParaRPr lang="tr-TR" dirty="0"/>
          </a:p>
        </p:txBody>
      </p:sp>
    </p:spTree>
    <p:extLst>
      <p:ext uri="{BB962C8B-B14F-4D97-AF65-F5344CB8AC3E}">
        <p14:creationId xmlns:p14="http://schemas.microsoft.com/office/powerpoint/2010/main" val="32106275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a:p>
        </p:txBody>
      </p:sp>
      <p:pic>
        <p:nvPicPr>
          <p:cNvPr id="4" name="İçerik Yer Tutucusu 3"/>
          <p:cNvPicPr>
            <a:picLocks noGrp="1" noChangeAspect="1"/>
          </p:cNvPicPr>
          <p:nvPr>
            <p:ph idx="1"/>
          </p:nvPr>
        </p:nvPicPr>
        <p:blipFill>
          <a:blip r:embed="rId2"/>
          <a:stretch>
            <a:fillRect/>
          </a:stretch>
        </p:blipFill>
        <p:spPr>
          <a:xfrm>
            <a:off x="0" y="0"/>
            <a:ext cx="11825893" cy="6858000"/>
          </a:xfrm>
          <a:prstGeom prst="rect">
            <a:avLst/>
          </a:prstGeom>
        </p:spPr>
      </p:pic>
    </p:spTree>
    <p:extLst>
      <p:ext uri="{BB962C8B-B14F-4D97-AF65-F5344CB8AC3E}">
        <p14:creationId xmlns:p14="http://schemas.microsoft.com/office/powerpoint/2010/main" val="14420540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827048" y="654747"/>
            <a:ext cx="10515600" cy="4351338"/>
          </a:xfrm>
        </p:spPr>
        <p:txBody>
          <a:bodyPr>
            <a:normAutofit/>
          </a:bodyPr>
          <a:lstStyle/>
          <a:p>
            <a:r>
              <a:rPr lang="tr-TR" i="1" dirty="0"/>
              <a:t>Fazla elektronu olan bir nesne </a:t>
            </a:r>
            <a:r>
              <a:rPr lang="tr-TR" b="1" i="1" dirty="0"/>
              <a:t>negatif </a:t>
            </a:r>
            <a:r>
              <a:rPr lang="tr-TR" i="1" dirty="0"/>
              <a:t>yüklüdür.</a:t>
            </a:r>
          </a:p>
          <a:p>
            <a:r>
              <a:rPr lang="tr-TR" i="1" dirty="0"/>
              <a:t>Çok az elektrona (çok fazla proton) sahip bir nesne </a:t>
            </a:r>
            <a:r>
              <a:rPr lang="tr-TR" b="1" i="1" dirty="0"/>
              <a:t>pozitif </a:t>
            </a:r>
            <a:r>
              <a:rPr lang="tr-TR" i="1" dirty="0"/>
              <a:t>yüklüdür.</a:t>
            </a:r>
          </a:p>
          <a:p>
            <a:r>
              <a:rPr lang="tr-TR" i="1" dirty="0"/>
              <a:t>Aynı sayıda elektron ve proton içeren bir nesne nötrdür.</a:t>
            </a:r>
          </a:p>
          <a:p>
            <a:r>
              <a:rPr lang="tr-TR" i="1" dirty="0"/>
              <a:t>Bir nesne negatif yüklü olabilir, bu da fazla elektron olduğunu gösterir</a:t>
            </a:r>
          </a:p>
          <a:p>
            <a:r>
              <a:rPr lang="tr-TR" i="1" dirty="0"/>
              <a:t>Bir nesne pozitif yüklü olabilir, bu da elektron kaybını gösterir</a:t>
            </a:r>
          </a:p>
          <a:p>
            <a:r>
              <a:rPr lang="tr-TR" i="1" dirty="0"/>
              <a:t>Eşit fakat zıt yük taşıdıklarından, nötr bir atom üzerindeki net yük </a:t>
            </a:r>
            <a:r>
              <a:rPr lang="tr-TR" i="1" dirty="0" smtClean="0"/>
              <a:t>sıfırdır.</a:t>
            </a:r>
          </a:p>
          <a:p>
            <a:r>
              <a:rPr lang="tr-TR" dirty="0" smtClean="0"/>
              <a:t>Elektron çıkıyorsa cisim + yüklenir, elektron katılıyorsa cisim - yüklenir</a:t>
            </a:r>
            <a:endParaRPr lang="tr-TR" dirty="0"/>
          </a:p>
        </p:txBody>
      </p:sp>
      <p:sp>
        <p:nvSpPr>
          <p:cNvPr id="2" name="Metin kutusu 1"/>
          <p:cNvSpPr txBox="1"/>
          <p:nvPr/>
        </p:nvSpPr>
        <p:spPr>
          <a:xfrm>
            <a:off x="952778" y="5174166"/>
            <a:ext cx="10591361" cy="1015663"/>
          </a:xfrm>
          <a:prstGeom prst="rect">
            <a:avLst/>
          </a:prstGeom>
          <a:noFill/>
        </p:spPr>
        <p:txBody>
          <a:bodyPr wrap="none" rtlCol="0">
            <a:spAutoFit/>
          </a:bodyPr>
          <a:lstStyle/>
          <a:p>
            <a:r>
              <a:rPr lang="tr-TR" sz="2000" b="1" dirty="0" smtClean="0">
                <a:latin typeface="Times New Roman" panose="02020603050405020304" pitchFamily="18" charset="0"/>
                <a:cs typeface="Times New Roman" panose="02020603050405020304" pitchFamily="18" charset="0"/>
              </a:rPr>
              <a:t>Not: </a:t>
            </a:r>
            <a:r>
              <a:rPr lang="tr-TR" sz="2000" dirty="0" smtClean="0">
                <a:latin typeface="Times New Roman" panose="02020603050405020304" pitchFamily="18" charset="0"/>
                <a:cs typeface="Times New Roman" panose="02020603050405020304" pitchFamily="18" charset="0"/>
              </a:rPr>
              <a:t>Kontak lensler </a:t>
            </a:r>
            <a:r>
              <a:rPr lang="tr-TR" sz="2000" dirty="0">
                <a:latin typeface="Times New Roman" panose="02020603050405020304" pitchFamily="18" charset="0"/>
                <a:cs typeface="Times New Roman" panose="02020603050405020304" pitchFamily="18" charset="0"/>
              </a:rPr>
              <a:t>plastiği </a:t>
            </a:r>
            <a:r>
              <a:rPr lang="tr-TR" sz="2000" dirty="0" smtClean="0">
                <a:latin typeface="Times New Roman" panose="02020603050405020304" pitchFamily="18" charset="0"/>
                <a:cs typeface="Times New Roman" panose="02020603050405020304" pitchFamily="18" charset="0"/>
              </a:rPr>
              <a:t>(</a:t>
            </a:r>
            <a:r>
              <a:rPr lang="tr-TR" sz="2000" dirty="0" err="1" smtClean="0">
                <a:latin typeface="Times New Roman" panose="02020603050405020304" pitchFamily="18" charset="0"/>
                <a:cs typeface="Times New Roman" panose="02020603050405020304" pitchFamily="18" charset="0"/>
              </a:rPr>
              <a:t>etafilcon</a:t>
            </a:r>
            <a:r>
              <a:rPr lang="tr-TR" sz="2000" dirty="0" smtClean="0">
                <a:latin typeface="Times New Roman" panose="02020603050405020304" pitchFamily="18" charset="0"/>
                <a:cs typeface="Times New Roman" panose="02020603050405020304" pitchFamily="18" charset="0"/>
              </a:rPr>
              <a:t>) göz yaşı proteini moleküllerini çeken moleküllerden oluşur. </a:t>
            </a:r>
          </a:p>
          <a:p>
            <a:r>
              <a:rPr lang="tr-TR" sz="2000" dirty="0" smtClean="0">
                <a:latin typeface="Times New Roman" panose="02020603050405020304" pitchFamily="18" charset="0"/>
                <a:cs typeface="Times New Roman" panose="02020603050405020304" pitchFamily="18" charset="0"/>
              </a:rPr>
              <a:t>Plastiği tutarak mercek kullanıcısının göz yaşından oluşmuş durumuna girer ve göz, merceği yabancı </a:t>
            </a:r>
          </a:p>
          <a:p>
            <a:r>
              <a:rPr lang="tr-TR" sz="2000" dirty="0" smtClean="0">
                <a:latin typeface="Times New Roman" panose="02020603050405020304" pitchFamily="18" charset="0"/>
                <a:cs typeface="Times New Roman" panose="02020603050405020304" pitchFamily="18" charset="0"/>
              </a:rPr>
              <a:t>cisim olarak algılamaz, rahatlıkla kullanılabilir.</a:t>
            </a:r>
            <a:endParaRPr lang="tr-TR"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544868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Yükün </a:t>
            </a:r>
            <a:r>
              <a:rPr lang="tr-TR" dirty="0" err="1" smtClean="0"/>
              <a:t>Kuantumluluğu</a:t>
            </a:r>
            <a:endParaRPr lang="tr-TR" dirty="0"/>
          </a:p>
        </p:txBody>
      </p:sp>
      <mc:AlternateContent xmlns:mc="http://schemas.openxmlformats.org/markup-compatibility/2006" xmlns:a14="http://schemas.microsoft.com/office/drawing/2010/main">
        <mc:Choice Requires="a14">
          <p:sp>
            <p:nvSpPr>
              <p:cNvPr id="3" name="İçerik Yer Tutucusu 2"/>
              <p:cNvSpPr>
                <a:spLocks noGrp="1"/>
              </p:cNvSpPr>
              <p:nvPr>
                <p:ph idx="1"/>
              </p:nvPr>
            </p:nvSpPr>
            <p:spPr/>
            <p:txBody>
              <a:bodyPr/>
              <a:lstStyle/>
              <a:p>
                <a:r>
                  <a:rPr lang="tr-TR" dirty="0" smtClean="0"/>
                  <a:t>Bir nesnenin toplam yükü, o nesnedeki temel parçacıkların sayısına (elektron, proton, nötron) bağlıdır. Elektron sayısı </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𝑁</m:t>
                        </m:r>
                      </m:e>
                      <m:sub>
                        <m:r>
                          <a:rPr lang="tr-TR" b="0" i="1" dirty="0" smtClean="0">
                            <a:latin typeface="Cambria Math" panose="02040503050406030204" pitchFamily="18" charset="0"/>
                          </a:rPr>
                          <m:t>𝑒</m:t>
                        </m:r>
                      </m:sub>
                    </m:sSub>
                  </m:oMath>
                </a14:m>
                <a:r>
                  <a:rPr lang="tr-TR" dirty="0" smtClean="0"/>
                  <a:t>, proton sayısı </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𝑁</m:t>
                        </m:r>
                      </m:e>
                      <m:sub>
                        <m:r>
                          <a:rPr lang="tr-TR" b="0" i="1" dirty="0" smtClean="0">
                            <a:latin typeface="Cambria Math" panose="02040503050406030204" pitchFamily="18" charset="0"/>
                          </a:rPr>
                          <m:t>𝑝</m:t>
                        </m:r>
                      </m:sub>
                    </m:sSub>
                  </m:oMath>
                </a14:m>
                <a:r>
                  <a:rPr lang="tr-TR" dirty="0" smtClean="0"/>
                  <a:t>  ve nötron sayısı </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𝑁</m:t>
                        </m:r>
                      </m:e>
                      <m:sub>
                        <m:r>
                          <a:rPr lang="tr-TR" b="0" i="1" dirty="0" smtClean="0">
                            <a:latin typeface="Cambria Math" panose="02040503050406030204" pitchFamily="18" charset="0"/>
                          </a:rPr>
                          <m:t>𝑛</m:t>
                        </m:r>
                      </m:sub>
                    </m:sSub>
                  </m:oMath>
                </a14:m>
                <a:r>
                  <a:rPr lang="tr-TR" dirty="0" smtClean="0"/>
                  <a:t> olan bir nesnenin net yükü:</a:t>
                </a:r>
              </a:p>
              <a:p>
                <a:pPr marL="0" indent="0">
                  <a:buNone/>
                </a:pPr>
                <a14:m>
                  <m:oMath xmlns:m="http://schemas.openxmlformats.org/officeDocument/2006/math">
                    <m:r>
                      <a:rPr lang="tr-TR" b="0" i="1" smtClean="0">
                        <a:latin typeface="Cambria Math" panose="02040503050406030204" pitchFamily="18" charset="0"/>
                      </a:rPr>
                      <m:t>    </m:t>
                    </m:r>
                    <m:r>
                      <a:rPr lang="tr-TR" b="0" i="1" smtClean="0">
                        <a:latin typeface="Cambria Math" panose="02040503050406030204" pitchFamily="18" charset="0"/>
                      </a:rPr>
                      <m:t>𝑄</m:t>
                    </m:r>
                    <m:r>
                      <a:rPr lang="tr-TR" b="0" i="1" smtClean="0">
                        <a:latin typeface="Cambria Math" panose="02040503050406030204" pitchFamily="18" charset="0"/>
                      </a:rPr>
                      <m:t>=</m:t>
                    </m:r>
                    <m:r>
                      <a:rPr lang="tr-TR" b="0" i="1" smtClean="0">
                        <a:latin typeface="Cambria Math" panose="02040503050406030204" pitchFamily="18" charset="0"/>
                      </a:rPr>
                      <m:t>𝑒</m:t>
                    </m:r>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𝑁</m:t>
                        </m:r>
                      </m:e>
                      <m:sub>
                        <m:r>
                          <a:rPr lang="tr-TR" b="0" i="1" dirty="0" smtClean="0">
                            <a:latin typeface="Cambria Math" panose="02040503050406030204" pitchFamily="18" charset="0"/>
                          </a:rPr>
                          <m:t>𝑒</m:t>
                        </m:r>
                      </m:sub>
                    </m:sSub>
                  </m:oMath>
                </a14:m>
                <a:r>
                  <a:rPr lang="tr-TR" dirty="0" smtClean="0"/>
                  <a:t>+e</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𝑁</m:t>
                        </m:r>
                      </m:e>
                      <m:sub>
                        <m:r>
                          <a:rPr lang="tr-TR" b="0" i="1" dirty="0" smtClean="0">
                            <a:latin typeface="Cambria Math" panose="02040503050406030204" pitchFamily="18" charset="0"/>
                          </a:rPr>
                          <m:t>𝑝</m:t>
                        </m:r>
                      </m:sub>
                    </m:sSub>
                    <m:r>
                      <a:rPr lang="tr-TR" b="0" i="1" dirty="0" smtClean="0">
                        <a:latin typeface="Cambria Math" panose="02040503050406030204" pitchFamily="18" charset="0"/>
                      </a:rPr>
                      <m:t>+0</m:t>
                    </m:r>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𝑁</m:t>
                        </m:r>
                      </m:e>
                      <m:sub>
                        <m:r>
                          <a:rPr lang="tr-TR" b="0" i="1" dirty="0" smtClean="0">
                            <a:latin typeface="Cambria Math" panose="02040503050406030204" pitchFamily="18" charset="0"/>
                          </a:rPr>
                          <m:t>𝑛</m:t>
                        </m:r>
                      </m:sub>
                    </m:sSub>
                    <m:r>
                      <a:rPr lang="tr-TR" b="0" i="1" dirty="0" smtClean="0">
                        <a:latin typeface="Cambria Math" panose="02040503050406030204" pitchFamily="18" charset="0"/>
                      </a:rPr>
                      <m:t>=</m:t>
                    </m:r>
                    <m:r>
                      <a:rPr lang="tr-TR" b="0" i="1" dirty="0" smtClean="0">
                        <a:latin typeface="Cambria Math" panose="02040503050406030204" pitchFamily="18" charset="0"/>
                      </a:rPr>
                      <m:t>𝑒</m:t>
                    </m:r>
                    <m:d>
                      <m:dPr>
                        <m:ctrlPr>
                          <a:rPr lang="tr-TR" b="0" i="1" dirty="0" smtClean="0">
                            <a:latin typeface="Cambria Math" panose="02040503050406030204" pitchFamily="18" charset="0"/>
                          </a:rPr>
                        </m:ctrlPr>
                      </m:dPr>
                      <m:e>
                        <m:sSub>
                          <m:sSubPr>
                            <m:ctrlPr>
                              <a:rPr lang="tr-TR" i="1" dirty="0" smtClean="0">
                                <a:latin typeface="Cambria Math" panose="02040503050406030204" pitchFamily="18" charset="0"/>
                              </a:rPr>
                            </m:ctrlPr>
                          </m:sSubPr>
                          <m:e>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𝑁</m:t>
                                </m:r>
                              </m:e>
                              <m:sub>
                                <m:r>
                                  <a:rPr lang="tr-TR" b="0" i="1" dirty="0" smtClean="0">
                                    <a:latin typeface="Cambria Math" panose="02040503050406030204" pitchFamily="18" charset="0"/>
                                  </a:rPr>
                                  <m:t>𝑝</m:t>
                                </m:r>
                              </m:sub>
                            </m:sSub>
                            <m:r>
                              <a:rPr lang="tr-TR" b="0" i="1" dirty="0" smtClean="0">
                                <a:latin typeface="Cambria Math" panose="02040503050406030204" pitchFamily="18" charset="0"/>
                              </a:rPr>
                              <m:t>−</m:t>
                            </m:r>
                            <m:r>
                              <a:rPr lang="tr-TR" b="0" i="1" dirty="0" smtClean="0">
                                <a:latin typeface="Cambria Math" panose="02040503050406030204" pitchFamily="18" charset="0"/>
                              </a:rPr>
                              <m:t>𝑁</m:t>
                            </m:r>
                          </m:e>
                          <m:sub>
                            <m:r>
                              <a:rPr lang="tr-TR" b="0" i="1" dirty="0" smtClean="0">
                                <a:latin typeface="Cambria Math" panose="02040503050406030204" pitchFamily="18" charset="0"/>
                              </a:rPr>
                              <m:t>𝑒</m:t>
                            </m:r>
                          </m:sub>
                        </m:sSub>
                      </m:e>
                    </m:d>
                    <m:r>
                      <a:rPr lang="tr-TR" b="0" i="0" dirty="0" smtClean="0">
                        <a:latin typeface="Cambria Math" panose="02040503050406030204" pitchFamily="18" charset="0"/>
                      </a:rPr>
                      <m:t>=</m:t>
                    </m:r>
                    <m:r>
                      <m:rPr>
                        <m:sty m:val="p"/>
                      </m:rPr>
                      <a:rPr lang="tr-TR" b="0" i="0" dirty="0" smtClean="0">
                        <a:latin typeface="Cambria Math" panose="02040503050406030204" pitchFamily="18" charset="0"/>
                      </a:rPr>
                      <m:t>ne</m:t>
                    </m:r>
                    <m:r>
                      <a:rPr lang="tr-TR" b="0" i="0" dirty="0" smtClean="0">
                        <a:latin typeface="Cambria Math" panose="02040503050406030204" pitchFamily="18" charset="0"/>
                      </a:rPr>
                      <m:t> </m:t>
                    </m:r>
                    <m:r>
                      <m:rPr>
                        <m:sty m:val="p"/>
                      </m:rPr>
                      <a:rPr lang="tr-TR" b="0" i="0" dirty="0" smtClean="0">
                        <a:latin typeface="Cambria Math" panose="02040503050406030204" pitchFamily="18" charset="0"/>
                      </a:rPr>
                      <m:t>olur</m:t>
                    </m:r>
                    <m:r>
                      <a:rPr lang="tr-TR" b="0" i="0" dirty="0" smtClean="0">
                        <a:latin typeface="Cambria Math" panose="02040503050406030204" pitchFamily="18" charset="0"/>
                      </a:rPr>
                      <m:t>.</m:t>
                    </m:r>
                  </m:oMath>
                </a14:m>
                <a:endParaRPr lang="tr-TR" dirty="0" smtClean="0"/>
              </a:p>
              <a:p>
                <a:pPr marL="0" indent="0">
                  <a:buNone/>
                </a:pPr>
                <a:r>
                  <a:rPr lang="tr-TR" dirty="0" smtClean="0"/>
                  <a:t>   Burada n=</a:t>
                </a:r>
                <a14:m>
                  <m:oMath xmlns:m="http://schemas.openxmlformats.org/officeDocument/2006/math">
                    <m:sSub>
                      <m:sSubPr>
                        <m:ctrlPr>
                          <a:rPr lang="tr-TR" i="1" dirty="0" smtClean="0">
                            <a:latin typeface="Cambria Math" panose="02040503050406030204" pitchFamily="18" charset="0"/>
                          </a:rPr>
                        </m:ctrlPr>
                      </m:sSubPr>
                      <m:e>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𝑁</m:t>
                            </m:r>
                          </m:e>
                          <m:sub>
                            <m:r>
                              <a:rPr lang="tr-TR" b="0" i="1" dirty="0" smtClean="0">
                                <a:latin typeface="Cambria Math" panose="02040503050406030204" pitchFamily="18" charset="0"/>
                              </a:rPr>
                              <m:t>𝑝</m:t>
                            </m:r>
                          </m:sub>
                        </m:sSub>
                        <m:r>
                          <a:rPr lang="tr-TR" b="0" i="1" dirty="0" smtClean="0">
                            <a:latin typeface="Cambria Math" panose="02040503050406030204" pitchFamily="18" charset="0"/>
                          </a:rPr>
                          <m:t>−</m:t>
                        </m:r>
                        <m:r>
                          <a:rPr lang="tr-TR" b="0" i="1" dirty="0" smtClean="0">
                            <a:latin typeface="Cambria Math" panose="02040503050406030204" pitchFamily="18" charset="0"/>
                          </a:rPr>
                          <m:t>𝑁</m:t>
                        </m:r>
                      </m:e>
                      <m:sub>
                        <m:r>
                          <a:rPr lang="tr-TR" b="0" i="1" dirty="0" smtClean="0">
                            <a:latin typeface="Cambria Math" panose="02040503050406030204" pitchFamily="18" charset="0"/>
                          </a:rPr>
                          <m:t>𝑒</m:t>
                        </m:r>
                      </m:sub>
                    </m:sSub>
                  </m:oMath>
                </a14:m>
                <a:r>
                  <a:rPr lang="tr-TR" dirty="0" smtClean="0"/>
                  <a:t> ve tamsayıdır.</a:t>
                </a:r>
              </a:p>
              <a:p>
                <a:r>
                  <a:rPr lang="tr-TR" dirty="0" smtClean="0"/>
                  <a:t>Bu, net yükün elektron yükünün tamsayı katları kadar olacağını gösterir. Yani yük </a:t>
                </a:r>
                <a:r>
                  <a:rPr lang="tr-TR" dirty="0" err="1" smtClean="0"/>
                  <a:t>kuantumludur</a:t>
                </a:r>
                <a:r>
                  <a:rPr lang="tr-TR" dirty="0" smtClean="0"/>
                  <a:t>.</a:t>
                </a:r>
                <a:endParaRPr lang="tr-TR" dirty="0"/>
              </a:p>
            </p:txBody>
          </p:sp>
        </mc:Choice>
        <mc:Fallback xmlns="">
          <p:sp>
            <p:nvSpPr>
              <p:cNvPr id="3" name="İçerik Yer Tutucusu 2"/>
              <p:cNvSpPr>
                <a:spLocks noGrp="1" noRot="1" noChangeAspect="1" noMove="1" noResize="1" noEditPoints="1" noAdjustHandles="1" noChangeArrowheads="1" noChangeShapeType="1" noTextEdit="1"/>
              </p:cNvSpPr>
              <p:nvPr>
                <p:ph idx="1"/>
              </p:nvPr>
            </p:nvSpPr>
            <p:spPr>
              <a:blipFill>
                <a:blip r:embed="rId2"/>
                <a:stretch>
                  <a:fillRect l="-1043" t="-2241"/>
                </a:stretch>
              </a:blipFill>
            </p:spPr>
            <p:txBody>
              <a:bodyPr/>
              <a:lstStyle/>
              <a:p>
                <a:r>
                  <a:rPr lang="tr-TR">
                    <a:noFill/>
                  </a:rPr>
                  <a:t> </a:t>
                </a:r>
              </a:p>
            </p:txBody>
          </p:sp>
        </mc:Fallback>
      </mc:AlternateContent>
    </p:spTree>
    <p:extLst>
      <p:ext uri="{BB962C8B-B14F-4D97-AF65-F5344CB8AC3E}">
        <p14:creationId xmlns:p14="http://schemas.microsoft.com/office/powerpoint/2010/main" val="12041547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838200" y="175554"/>
            <a:ext cx="10515600" cy="779531"/>
          </a:xfrm>
        </p:spPr>
        <p:txBody>
          <a:bodyPr/>
          <a:lstStyle/>
          <a:p>
            <a:r>
              <a:rPr lang="tr-TR" b="1" dirty="0" smtClean="0"/>
              <a:t>Yükün Korunumu</a:t>
            </a:r>
            <a:r>
              <a:rPr lang="tr-TR" b="1" dirty="0"/>
              <a:t>:</a:t>
            </a:r>
            <a:endParaRPr lang="tr-TR" dirty="0"/>
          </a:p>
        </p:txBody>
      </p:sp>
      <p:sp>
        <p:nvSpPr>
          <p:cNvPr id="3" name="İçerik Yer Tutucusu 2"/>
          <p:cNvSpPr>
            <a:spLocks noGrp="1"/>
          </p:cNvSpPr>
          <p:nvPr>
            <p:ph idx="1"/>
          </p:nvPr>
        </p:nvSpPr>
        <p:spPr>
          <a:xfrm>
            <a:off x="838200" y="1245761"/>
            <a:ext cx="10515600" cy="4351338"/>
          </a:xfrm>
        </p:spPr>
        <p:txBody>
          <a:bodyPr/>
          <a:lstStyle/>
          <a:p>
            <a:r>
              <a:rPr lang="tr-TR" dirty="0" smtClean="0"/>
              <a:t>Her ikisi de yüksüz olan cam bir çubuk ile ipek bir kumaşımız olsun. Cam çubuğu ipek kumaşla ovuşturduğumuzda, cam çubuk pozitif yüklenir. Aynı anda, toplam yük sıfır olacak şekilde, ipek kumaş da eşit miktarda negatif olarak yüklenir. Buradan, ovuşturma işleminin herhangi bir yük oluşturmadığı ancak, birinden diğerine yük akışı sağladığı anlaşılır. Yükün korunumu şöyle özetlenebilir: “Herhangi bir işlemin öncesindeki toplam yük, işlemden sonraki toplam yüke eşittir”.</a:t>
            </a:r>
            <a:endParaRPr lang="tr-TR" dirty="0"/>
          </a:p>
        </p:txBody>
      </p:sp>
      <p:sp>
        <p:nvSpPr>
          <p:cNvPr id="4" name="Dikdörtgen 3"/>
          <p:cNvSpPr/>
          <p:nvPr/>
        </p:nvSpPr>
        <p:spPr>
          <a:xfrm>
            <a:off x="3133143" y="4470969"/>
            <a:ext cx="5013617" cy="523220"/>
          </a:xfrm>
          <a:prstGeom prst="rect">
            <a:avLst/>
          </a:prstGeom>
        </p:spPr>
        <p:txBody>
          <a:bodyPr wrap="none">
            <a:spAutoFit/>
          </a:bodyPr>
          <a:lstStyle/>
          <a:p>
            <a:r>
              <a:rPr lang="tr-TR" sz="2800" smtClean="0">
                <a:solidFill>
                  <a:srgbClr val="C00000"/>
                </a:solidFill>
              </a:rPr>
              <a:t>Önceki Net Yük = Sonraki Net Yük</a:t>
            </a:r>
            <a:endParaRPr lang="tr-TR" sz="2800" dirty="0">
              <a:solidFill>
                <a:srgbClr val="C00000"/>
              </a:solidFill>
            </a:endParaRPr>
          </a:p>
        </p:txBody>
      </p:sp>
      <p:pic>
        <p:nvPicPr>
          <p:cNvPr id="5" name="Resim 4"/>
          <p:cNvPicPr>
            <a:picLocks noChangeAspect="1"/>
          </p:cNvPicPr>
          <p:nvPr/>
        </p:nvPicPr>
        <p:blipFill rotWithShape="1">
          <a:blip r:embed="rId2"/>
          <a:srcRect l="17908" t="745" r="29919" b="48873"/>
          <a:stretch/>
        </p:blipFill>
        <p:spPr>
          <a:xfrm>
            <a:off x="5099116" y="5145845"/>
            <a:ext cx="1081669" cy="501806"/>
          </a:xfrm>
          <a:prstGeom prst="rect">
            <a:avLst/>
          </a:prstGeom>
        </p:spPr>
      </p:pic>
    </p:spTree>
    <p:extLst>
      <p:ext uri="{BB962C8B-B14F-4D97-AF65-F5344CB8AC3E}">
        <p14:creationId xmlns:p14="http://schemas.microsoft.com/office/powerpoint/2010/main" val="10798360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149496" y="125706"/>
            <a:ext cx="11838066" cy="6598480"/>
          </a:xfrm>
          <a:prstGeom prst="rect">
            <a:avLst/>
          </a:prstGeom>
        </p:spPr>
      </p:pic>
    </p:spTree>
    <p:extLst>
      <p:ext uri="{BB962C8B-B14F-4D97-AF65-F5344CB8AC3E}">
        <p14:creationId xmlns:p14="http://schemas.microsoft.com/office/powerpoint/2010/main" val="25942845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972015" y="186707"/>
            <a:ext cx="10515600" cy="995324"/>
          </a:xfrm>
        </p:spPr>
        <p:txBody>
          <a:bodyPr/>
          <a:lstStyle/>
          <a:p>
            <a:r>
              <a:rPr lang="tr-TR" dirty="0" smtClean="0"/>
              <a:t>İletkenler ve Yalıtkanlar: </a:t>
            </a:r>
            <a:endParaRPr lang="tr-TR" dirty="0"/>
          </a:p>
        </p:txBody>
      </p:sp>
      <p:sp>
        <p:nvSpPr>
          <p:cNvPr id="3" name="İçerik Yer Tutucusu 2"/>
          <p:cNvSpPr>
            <a:spLocks noGrp="1"/>
          </p:cNvSpPr>
          <p:nvPr>
            <p:ph idx="1"/>
          </p:nvPr>
        </p:nvSpPr>
        <p:spPr>
          <a:xfrm>
            <a:off x="827049" y="1182031"/>
            <a:ext cx="10515600" cy="4351338"/>
          </a:xfrm>
        </p:spPr>
        <p:txBody>
          <a:bodyPr>
            <a:normAutofit/>
          </a:bodyPr>
          <a:lstStyle/>
          <a:p>
            <a:r>
              <a:rPr lang="tr-TR" dirty="0" smtClean="0"/>
              <a:t>İletkenler, yüklerin içlerinde serbestçe dolaşabilmelerine izin veren malzemelerdir. Bakır, </a:t>
            </a:r>
            <a:r>
              <a:rPr lang="tr-TR" dirty="0" err="1" smtClean="0"/>
              <a:t>aliminyum</a:t>
            </a:r>
            <a:r>
              <a:rPr lang="tr-TR" dirty="0" smtClean="0"/>
              <a:t>, </a:t>
            </a:r>
            <a:r>
              <a:rPr lang="tr-TR" dirty="0" err="1" smtClean="0"/>
              <a:t>civa</a:t>
            </a:r>
            <a:r>
              <a:rPr lang="tr-TR" dirty="0" smtClean="0"/>
              <a:t> bunlardan bazılarıdır. </a:t>
            </a:r>
          </a:p>
          <a:p>
            <a:r>
              <a:rPr lang="tr-TR" dirty="0" smtClean="0"/>
              <a:t>Yalıtkanlar, yüklerin içlerinde serbestçe dolaşmalarına izin vermeyen malzemelerdir. Plastik, lastik, cam, seramik bunlardan bazılarıdır. </a:t>
            </a:r>
          </a:p>
          <a:p>
            <a:pPr marL="0" indent="0">
              <a:buNone/>
            </a:pPr>
            <a:r>
              <a:rPr lang="tr-TR" dirty="0" smtClean="0"/>
              <a:t>İletkenlerde, atomun son yörüngesindeki bir veya daha fazla elektron kolayca atomdan ayrılıp serbest hale gelebilir ve iletken içinde hareket eder. Bunlara iletim elektronları diyoruz.  İletim elektronları geride iyon dediğimiz pozitif yüklü atomlar bırakırlar. İletkenin içinde sadece iletim elektronları serbestçe hareket edebilir, pozitif yüklü iyonların konumları değişmez. Yalıtkanlar ise iletim elektronu içermezler.</a:t>
            </a:r>
            <a:endParaRPr lang="tr-TR" dirty="0"/>
          </a:p>
        </p:txBody>
      </p:sp>
    </p:spTree>
    <p:extLst>
      <p:ext uri="{BB962C8B-B14F-4D97-AF65-F5344CB8AC3E}">
        <p14:creationId xmlns:p14="http://schemas.microsoft.com/office/powerpoint/2010/main" val="34923153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263463" y="0"/>
            <a:ext cx="11824458" cy="6739309"/>
          </a:xfrm>
          <a:prstGeom prst="rect">
            <a:avLst/>
          </a:prstGeom>
        </p:spPr>
      </p:pic>
    </p:spTree>
    <p:extLst>
      <p:ext uri="{BB962C8B-B14F-4D97-AF65-F5344CB8AC3E}">
        <p14:creationId xmlns:p14="http://schemas.microsoft.com/office/powerpoint/2010/main" val="34504155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760141" y="365125"/>
            <a:ext cx="10515600" cy="3838885"/>
          </a:xfrm>
        </p:spPr>
        <p:txBody>
          <a:bodyPr>
            <a:normAutofit fontScale="62500" lnSpcReduction="20000"/>
          </a:bodyPr>
          <a:lstStyle/>
          <a:p>
            <a:r>
              <a:rPr lang="tr-TR" b="1" u="sng" dirty="0" smtClean="0"/>
              <a:t>Ders Kitapları</a:t>
            </a:r>
            <a:r>
              <a:rPr lang="tr-TR" u="sng" dirty="0" smtClean="0"/>
              <a:t>: </a:t>
            </a:r>
            <a:r>
              <a:rPr lang="tr-TR" b="1" u="sng" dirty="0" smtClean="0"/>
              <a:t> </a:t>
            </a:r>
            <a:endParaRPr lang="tr-TR" dirty="0"/>
          </a:p>
          <a:p>
            <a:pPr lvl="0"/>
            <a:r>
              <a:rPr lang="tr-TR" b="1" dirty="0"/>
              <a:t>Üniversiteler için FİZİK</a:t>
            </a:r>
            <a:r>
              <a:rPr lang="tr-TR" dirty="0"/>
              <a:t>, Cilt-I,II, 3. Baskı,  Bekir KARAOĞLU, Seçkin Yayıncılık, Ankara, 2015.</a:t>
            </a:r>
          </a:p>
          <a:p>
            <a:pPr lvl="0"/>
            <a:r>
              <a:rPr lang="tr-TR" b="1" dirty="0"/>
              <a:t>Fen ve Mühendislik için FİZİK</a:t>
            </a:r>
            <a:r>
              <a:rPr lang="tr-TR" dirty="0"/>
              <a:t>, Cilt I, II, R. A. </a:t>
            </a:r>
            <a:r>
              <a:rPr lang="tr-TR" dirty="0" err="1"/>
              <a:t>Serway</a:t>
            </a:r>
            <a:r>
              <a:rPr lang="tr-TR" dirty="0"/>
              <a:t>, R. J. </a:t>
            </a:r>
            <a:r>
              <a:rPr lang="tr-TR" dirty="0" err="1"/>
              <a:t>Beichner</a:t>
            </a:r>
            <a:r>
              <a:rPr lang="tr-TR" dirty="0"/>
              <a:t>, </a:t>
            </a:r>
            <a:r>
              <a:rPr lang="tr-TR" i="1" dirty="0"/>
              <a:t>Çeviri:</a:t>
            </a:r>
            <a:r>
              <a:rPr lang="tr-TR" dirty="0"/>
              <a:t> K. </a:t>
            </a:r>
            <a:r>
              <a:rPr lang="tr-TR" dirty="0" err="1"/>
              <a:t>Çolakoğu</a:t>
            </a:r>
            <a:r>
              <a:rPr lang="tr-TR" dirty="0"/>
              <a:t> (Ed.),  </a:t>
            </a:r>
            <a:r>
              <a:rPr lang="tr-TR" dirty="0" err="1"/>
              <a:t>Palme</a:t>
            </a:r>
            <a:r>
              <a:rPr lang="tr-TR" dirty="0"/>
              <a:t> Yayıncılık, Ankara, 2012.</a:t>
            </a:r>
          </a:p>
          <a:p>
            <a:r>
              <a:rPr lang="tr-TR" b="1" u="sng" dirty="0"/>
              <a:t>Yardımcı Kaynaklar:</a:t>
            </a:r>
            <a:endParaRPr lang="tr-TR" dirty="0"/>
          </a:p>
          <a:p>
            <a:pPr lvl="0"/>
            <a:r>
              <a:rPr lang="tr-TR" b="1" dirty="0" err="1"/>
              <a:t>Sears</a:t>
            </a:r>
            <a:r>
              <a:rPr lang="tr-TR" b="1" dirty="0"/>
              <a:t> ve </a:t>
            </a:r>
            <a:r>
              <a:rPr lang="tr-TR" b="1" dirty="0" err="1"/>
              <a:t>Zemansky’nin</a:t>
            </a:r>
            <a:r>
              <a:rPr lang="tr-TR" dirty="0"/>
              <a:t> </a:t>
            </a:r>
            <a:r>
              <a:rPr lang="tr-TR" b="1" dirty="0"/>
              <a:t>ÜNİVERSİTE FİZİĞİ</a:t>
            </a:r>
            <a:r>
              <a:rPr lang="tr-TR" dirty="0"/>
              <a:t>, 12. Baskı, Cilt 1-2, H.D. </a:t>
            </a:r>
            <a:r>
              <a:rPr lang="tr-TR" dirty="0" err="1"/>
              <a:t>Young</a:t>
            </a:r>
            <a:r>
              <a:rPr lang="tr-TR" dirty="0"/>
              <a:t>, R.A. </a:t>
            </a:r>
            <a:r>
              <a:rPr lang="tr-TR" dirty="0" err="1"/>
              <a:t>Freedman</a:t>
            </a:r>
            <a:r>
              <a:rPr lang="tr-TR" dirty="0"/>
              <a:t>, </a:t>
            </a:r>
            <a:r>
              <a:rPr lang="tr-TR" i="1" dirty="0"/>
              <a:t>Çeviri:</a:t>
            </a:r>
            <a:r>
              <a:rPr lang="tr-TR" dirty="0"/>
              <a:t> H. Ünlü (Ed.), </a:t>
            </a:r>
            <a:r>
              <a:rPr lang="tr-TR" dirty="0" err="1"/>
              <a:t>Pearson</a:t>
            </a:r>
            <a:r>
              <a:rPr lang="tr-TR" dirty="0"/>
              <a:t> </a:t>
            </a:r>
            <a:r>
              <a:rPr lang="tr-TR" dirty="0" err="1"/>
              <a:t>Education</a:t>
            </a:r>
            <a:r>
              <a:rPr lang="tr-TR" dirty="0"/>
              <a:t> Yayıncılık Ltd. Şti, Aralık-2009.</a:t>
            </a:r>
          </a:p>
          <a:p>
            <a:pPr lvl="0"/>
            <a:r>
              <a:rPr lang="tr-TR" b="1" dirty="0"/>
              <a:t>Fiziğin Temelleri, </a:t>
            </a:r>
            <a:r>
              <a:rPr lang="tr-TR" dirty="0"/>
              <a:t>David </a:t>
            </a:r>
            <a:r>
              <a:rPr lang="tr-TR" dirty="0" err="1"/>
              <a:t>Halliday</a:t>
            </a:r>
            <a:r>
              <a:rPr lang="tr-TR" dirty="0"/>
              <a:t>, Robert </a:t>
            </a:r>
            <a:r>
              <a:rPr lang="tr-TR" dirty="0" err="1"/>
              <a:t>Resnick</a:t>
            </a:r>
            <a:r>
              <a:rPr lang="tr-TR" dirty="0"/>
              <a:t>, </a:t>
            </a:r>
            <a:r>
              <a:rPr lang="tr-TR" dirty="0" err="1"/>
              <a:t>Jearl</a:t>
            </a:r>
            <a:r>
              <a:rPr lang="tr-TR" dirty="0"/>
              <a:t> </a:t>
            </a:r>
            <a:r>
              <a:rPr lang="tr-TR" dirty="0" err="1"/>
              <a:t>Walker</a:t>
            </a:r>
            <a:r>
              <a:rPr lang="tr-TR" dirty="0"/>
              <a:t>, </a:t>
            </a:r>
            <a:r>
              <a:rPr lang="tr-TR" i="1" dirty="0"/>
              <a:t>Çeviri:</a:t>
            </a:r>
            <a:r>
              <a:rPr lang="tr-TR" dirty="0"/>
              <a:t> Bülent Akınoğlu, Murat Alev, </a:t>
            </a:r>
            <a:r>
              <a:rPr lang="tr-TR" dirty="0" err="1"/>
              <a:t>Palme</a:t>
            </a:r>
            <a:r>
              <a:rPr lang="tr-TR" dirty="0"/>
              <a:t> Yayıncılık, Ankara.</a:t>
            </a:r>
          </a:p>
          <a:p>
            <a:pPr lvl="0"/>
            <a:r>
              <a:rPr lang="tr-TR" b="1" dirty="0"/>
              <a:t>Üniversiteler için FİZİK</a:t>
            </a:r>
            <a:r>
              <a:rPr lang="tr-TR" dirty="0"/>
              <a:t>-HIZLI ÇALIŞMA KİTABI (Konu Özetli Problem Çözümleri), 1. Baskı, Prof. Dr. Sedat ÖZSOY, Doç. Dr. Mehmet ERTAŞ, Birsen Yayıncılık, İstanbul, 2017.</a:t>
            </a:r>
          </a:p>
          <a:p>
            <a:pPr lvl="0"/>
            <a:r>
              <a:rPr lang="tr-TR" b="1" dirty="0"/>
              <a:t>Temel Fizik, </a:t>
            </a:r>
            <a:r>
              <a:rPr lang="tr-TR" dirty="0"/>
              <a:t>Cilt 1-2 Paul </a:t>
            </a:r>
            <a:r>
              <a:rPr lang="tr-TR" dirty="0" err="1"/>
              <a:t>Fishbane</a:t>
            </a:r>
            <a:r>
              <a:rPr lang="tr-TR" dirty="0"/>
              <a:t>, </a:t>
            </a:r>
            <a:r>
              <a:rPr lang="tr-TR" dirty="0" err="1"/>
              <a:t>Stephen</a:t>
            </a:r>
            <a:r>
              <a:rPr lang="tr-TR" dirty="0"/>
              <a:t> </a:t>
            </a:r>
            <a:r>
              <a:rPr lang="tr-TR" dirty="0" err="1"/>
              <a:t>Gasiorowicz</a:t>
            </a:r>
            <a:r>
              <a:rPr lang="tr-TR" dirty="0"/>
              <a:t>, </a:t>
            </a:r>
            <a:r>
              <a:rPr lang="tr-TR" dirty="0" err="1"/>
              <a:t>Stephen</a:t>
            </a:r>
            <a:r>
              <a:rPr lang="tr-TR" dirty="0"/>
              <a:t> </a:t>
            </a:r>
            <a:r>
              <a:rPr lang="tr-TR" dirty="0" err="1"/>
              <a:t>Thorton</a:t>
            </a:r>
            <a:r>
              <a:rPr lang="tr-TR" dirty="0"/>
              <a:t>, </a:t>
            </a:r>
            <a:r>
              <a:rPr lang="tr-TR" i="1" dirty="0"/>
              <a:t>Çeviri:</a:t>
            </a:r>
            <a:r>
              <a:rPr lang="tr-TR" dirty="0"/>
              <a:t> Cengiz Yalçın, Arkadaş yayın evi.</a:t>
            </a:r>
          </a:p>
          <a:p>
            <a:pPr lvl="0"/>
            <a:r>
              <a:rPr lang="tr-TR" dirty="0"/>
              <a:t>Diğer lisans düzeyinde İngilizce ders kitapları.</a:t>
            </a:r>
          </a:p>
          <a:p>
            <a:endParaRPr lang="tr-TR" dirty="0"/>
          </a:p>
        </p:txBody>
      </p:sp>
      <p:pic>
        <p:nvPicPr>
          <p:cNvPr id="1026" name="Picture 2" descr="https://store.donanimhaber.com/1b/ab/bb/1babbb5f79baabe0c364ee824168d34a.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338000"/>
            <a:ext cx="1816217" cy="2520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R. A. Serway FİZİK 2 ile ilgili görsel sonucu"/>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6217" y="4338000"/>
            <a:ext cx="1676945" cy="25200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Sears ve Zemansky’nin ÜNİVERSİTE FİZİĞİ ile ilgili görsel sonucu"/>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93162" y="4338000"/>
            <a:ext cx="2016000" cy="252000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Fiziğin Temelleri, David Halliday ile ilgili görsel sonucu"/>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509162" y="4338000"/>
            <a:ext cx="1745100" cy="252000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Üniversiteler için FİZİK-HIZLI ÇALIŞMA KİTABI ile ilgili görsel sonucu"/>
          <p:cNvPicPr>
            <a:picLocks noChangeAspect="1" noChangeArrowheads="1"/>
          </p:cNvPicPr>
          <p:nvPr/>
        </p:nvPicPr>
        <p:blipFill rotWithShape="1">
          <a:blip r:embed="rId6">
            <a:extLst>
              <a:ext uri="{28A0092B-C50C-407E-A947-70E740481C1C}">
                <a14:useLocalDpi xmlns:a14="http://schemas.microsoft.com/office/drawing/2010/main" val="0"/>
              </a:ext>
            </a:extLst>
          </a:blip>
          <a:srcRect l="3819" t="3380"/>
          <a:stretch/>
        </p:blipFill>
        <p:spPr bwMode="auto">
          <a:xfrm>
            <a:off x="9194662" y="4338000"/>
            <a:ext cx="1730025" cy="2520000"/>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Temel Fizik, Cilt 1-2 Paul Fishbane, Stephen Gasiorowicz, Stephen Thorton ile ilgili görsel sonucu"/>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54262" y="4338000"/>
            <a:ext cx="1940400" cy="2520000"/>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Sears ve Zemansky’nin ÜNİVERSİTE FİZİĞİ, ile ilgili görsel sonucu"/>
          <p:cNvPicPr>
            <a:picLocks noChangeAspect="1" noChangeArrowheads="1"/>
          </p:cNvPicPr>
          <p:nvPr/>
        </p:nvPicPr>
        <p:blipFill rotWithShape="1">
          <a:blip r:embed="rId8">
            <a:extLst>
              <a:ext uri="{28A0092B-C50C-407E-A947-70E740481C1C}">
                <a14:useLocalDpi xmlns:a14="http://schemas.microsoft.com/office/drawing/2010/main" val="0"/>
              </a:ext>
            </a:extLst>
          </a:blip>
          <a:srcRect l="9899" t="910" r="10491" b="748"/>
          <a:stretch/>
        </p:blipFill>
        <p:spPr bwMode="auto">
          <a:xfrm>
            <a:off x="3481162" y="4338000"/>
            <a:ext cx="2040000" cy="252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277318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3233853" y="334537"/>
            <a:ext cx="8753707" cy="5842426"/>
          </a:xfrm>
        </p:spPr>
        <p:txBody>
          <a:bodyPr>
            <a:normAutofit/>
          </a:bodyPr>
          <a:lstStyle/>
          <a:p>
            <a:r>
              <a:rPr lang="tr-TR" sz="2000" dirty="0" smtClean="0"/>
              <a:t>Bir İletkeni İndüksiyon Yoluyla Yüklemek: Şekil-a' da bir iletken yalıtkan bir iple asılmıştır ve başlangıçta yüksüzdür. Negatif yüklü plastik çubuğu yavaşça yaklaştıralım. Plastik yalıtkandır ve üzerindeki negatif yükler hareketsizdir. Ancak, iletken içindeki negatif yükleri sağ uca doğru itecektir. İletkenin sol ucunda elektron boşluğu meydana geldiğinden pozitif yüklenmiş olacaktır. </a:t>
            </a:r>
          </a:p>
          <a:p>
            <a:r>
              <a:rPr lang="tr-TR" sz="2000" dirty="0" smtClean="0"/>
              <a:t>Şekil-b 'de toprağa bağlı bir iletim yolu oluşturulmuş, böylece elektronların toprağa akması sağlanmıştır. Toprak bağlantısını iptal eder ve plastik çubuğu uzaklaştırırsak, iletken çubuk pozitif yüklenmiş olacaktır. </a:t>
            </a:r>
            <a:endParaRPr lang="tr-TR" sz="2000" dirty="0"/>
          </a:p>
        </p:txBody>
      </p:sp>
      <p:pic>
        <p:nvPicPr>
          <p:cNvPr id="4" name="Resim 3"/>
          <p:cNvPicPr>
            <a:picLocks noChangeAspect="1"/>
          </p:cNvPicPr>
          <p:nvPr/>
        </p:nvPicPr>
        <p:blipFill>
          <a:blip r:embed="rId2"/>
          <a:stretch>
            <a:fillRect/>
          </a:stretch>
        </p:blipFill>
        <p:spPr>
          <a:xfrm>
            <a:off x="319426" y="148229"/>
            <a:ext cx="2553298" cy="4234199"/>
          </a:xfrm>
          <a:prstGeom prst="rect">
            <a:avLst/>
          </a:prstGeom>
        </p:spPr>
      </p:pic>
      <p:sp>
        <p:nvSpPr>
          <p:cNvPr id="5" name="Dikdörtgen 4"/>
          <p:cNvSpPr/>
          <p:nvPr/>
        </p:nvSpPr>
        <p:spPr>
          <a:xfrm>
            <a:off x="3410342" y="2855640"/>
            <a:ext cx="7723781" cy="400110"/>
          </a:xfrm>
          <a:prstGeom prst="rect">
            <a:avLst/>
          </a:prstGeom>
        </p:spPr>
        <p:txBody>
          <a:bodyPr wrap="none">
            <a:spAutoFit/>
          </a:bodyPr>
          <a:lstStyle/>
          <a:p>
            <a:r>
              <a:rPr lang="tr-TR" sz="2000" dirty="0" smtClean="0"/>
              <a:t> İletken üzerinde indüklenen yük, plastik çubuğun yükü ile ters işaretlidir.</a:t>
            </a:r>
            <a:endParaRPr lang="tr-TR" sz="2000" dirty="0"/>
          </a:p>
        </p:txBody>
      </p:sp>
      <p:sp>
        <p:nvSpPr>
          <p:cNvPr id="6" name="Dikdörtgen 5"/>
          <p:cNvSpPr/>
          <p:nvPr/>
        </p:nvSpPr>
        <p:spPr>
          <a:xfrm>
            <a:off x="3410342" y="3255750"/>
            <a:ext cx="5069465" cy="400110"/>
          </a:xfrm>
          <a:prstGeom prst="rect">
            <a:avLst/>
          </a:prstGeom>
        </p:spPr>
        <p:txBody>
          <a:bodyPr wrap="none">
            <a:spAutoFit/>
          </a:bodyPr>
          <a:lstStyle/>
          <a:p>
            <a:r>
              <a:rPr lang="tr-TR" sz="2000" dirty="0" smtClean="0"/>
              <a:t>Plas</a:t>
            </a:r>
            <a:r>
              <a:rPr lang="tr-TR" sz="2000" b="1" dirty="0" smtClean="0"/>
              <a:t>t</a:t>
            </a:r>
            <a:r>
              <a:rPr lang="tr-TR" sz="2000" dirty="0" smtClean="0"/>
              <a:t>ik çubuk aynı amaçlı çok defa kullanılabilir.</a:t>
            </a:r>
            <a:endParaRPr lang="tr-TR" sz="2000" dirty="0"/>
          </a:p>
        </p:txBody>
      </p:sp>
      <p:pic>
        <p:nvPicPr>
          <p:cNvPr id="2" name="Resim 1"/>
          <p:cNvPicPr>
            <a:picLocks noChangeAspect="1"/>
          </p:cNvPicPr>
          <p:nvPr/>
        </p:nvPicPr>
        <p:blipFill rotWithShape="1">
          <a:blip r:embed="rId3"/>
          <a:srcRect l="17084" t="3112"/>
          <a:stretch/>
        </p:blipFill>
        <p:spPr>
          <a:xfrm>
            <a:off x="2872724" y="4782538"/>
            <a:ext cx="2332936" cy="1973941"/>
          </a:xfrm>
          <a:prstGeom prst="rect">
            <a:avLst/>
          </a:prstGeom>
        </p:spPr>
      </p:pic>
      <p:pic>
        <p:nvPicPr>
          <p:cNvPr id="7" name="Resim 6"/>
          <p:cNvPicPr>
            <a:picLocks noChangeAspect="1"/>
          </p:cNvPicPr>
          <p:nvPr/>
        </p:nvPicPr>
        <p:blipFill>
          <a:blip r:embed="rId4"/>
          <a:stretch>
            <a:fillRect/>
          </a:stretch>
        </p:blipFill>
        <p:spPr>
          <a:xfrm>
            <a:off x="7978520" y="4579331"/>
            <a:ext cx="2988334" cy="1986029"/>
          </a:xfrm>
          <a:prstGeom prst="rect">
            <a:avLst/>
          </a:prstGeom>
        </p:spPr>
      </p:pic>
      <p:sp>
        <p:nvSpPr>
          <p:cNvPr id="8" name="Dikdörtgen 7"/>
          <p:cNvSpPr/>
          <p:nvPr/>
        </p:nvSpPr>
        <p:spPr>
          <a:xfrm>
            <a:off x="6591608" y="3946915"/>
            <a:ext cx="6096000" cy="646331"/>
          </a:xfrm>
          <a:prstGeom prst="rect">
            <a:avLst/>
          </a:prstGeom>
        </p:spPr>
        <p:txBody>
          <a:bodyPr>
            <a:spAutoFit/>
          </a:bodyPr>
          <a:lstStyle/>
          <a:p>
            <a:r>
              <a:rPr lang="tr-TR" dirty="0"/>
              <a:t>Önceden şarj edilmiş bir elektroskop, yüklü bir nesnenin işaretini belirlemek için kullanılabilir.</a:t>
            </a:r>
          </a:p>
        </p:txBody>
      </p:sp>
      <p:sp>
        <p:nvSpPr>
          <p:cNvPr id="9" name="Dikdörtgen 8"/>
          <p:cNvSpPr/>
          <p:nvPr/>
        </p:nvSpPr>
        <p:spPr>
          <a:xfrm>
            <a:off x="2872724" y="3976823"/>
            <a:ext cx="6096000" cy="646331"/>
          </a:xfrm>
          <a:prstGeom prst="rect">
            <a:avLst/>
          </a:prstGeom>
        </p:spPr>
        <p:txBody>
          <a:bodyPr>
            <a:spAutoFit/>
          </a:bodyPr>
          <a:lstStyle/>
          <a:p>
            <a:r>
              <a:rPr lang="tr-TR" dirty="0"/>
              <a:t>Elektroskop </a:t>
            </a:r>
            <a:r>
              <a:rPr lang="tr-TR" dirty="0" smtClean="0"/>
              <a:t>yüklenmesi</a:t>
            </a:r>
            <a:endParaRPr lang="tr-TR" dirty="0"/>
          </a:p>
          <a:p>
            <a:r>
              <a:rPr lang="tr-TR" dirty="0"/>
              <a:t>(a) </a:t>
            </a:r>
            <a:r>
              <a:rPr lang="tr-TR" dirty="0" smtClean="0"/>
              <a:t>İndüksiyon ile, </a:t>
            </a:r>
            <a:r>
              <a:rPr lang="tr-TR" dirty="0"/>
              <a:t>(b) iletimle.</a:t>
            </a:r>
          </a:p>
        </p:txBody>
      </p:sp>
    </p:spTree>
    <p:extLst>
      <p:ext uri="{BB962C8B-B14F-4D97-AF65-F5344CB8AC3E}">
        <p14:creationId xmlns:p14="http://schemas.microsoft.com/office/powerpoint/2010/main" val="27144548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Resim 6"/>
          <p:cNvPicPr>
            <a:picLocks noChangeAspect="1"/>
          </p:cNvPicPr>
          <p:nvPr/>
        </p:nvPicPr>
        <p:blipFill>
          <a:blip r:embed="rId2"/>
          <a:stretch>
            <a:fillRect/>
          </a:stretch>
        </p:blipFill>
        <p:spPr>
          <a:xfrm>
            <a:off x="122663" y="0"/>
            <a:ext cx="11641873" cy="6762841"/>
          </a:xfrm>
          <a:prstGeom prst="rect">
            <a:avLst/>
          </a:prstGeom>
        </p:spPr>
      </p:pic>
    </p:spTree>
    <p:extLst>
      <p:ext uri="{BB962C8B-B14F-4D97-AF65-F5344CB8AC3E}">
        <p14:creationId xmlns:p14="http://schemas.microsoft.com/office/powerpoint/2010/main" val="39530317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0" y="0"/>
            <a:ext cx="11731083" cy="6790804"/>
          </a:xfrm>
          <a:prstGeom prst="rect">
            <a:avLst/>
          </a:prstGeom>
        </p:spPr>
      </p:pic>
    </p:spTree>
    <p:extLst>
      <p:ext uri="{BB962C8B-B14F-4D97-AF65-F5344CB8AC3E}">
        <p14:creationId xmlns:p14="http://schemas.microsoft.com/office/powerpoint/2010/main" val="3100512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457021" y="0"/>
            <a:ext cx="9605273" cy="6644802"/>
          </a:xfrm>
          <a:prstGeom prst="rect">
            <a:avLst/>
          </a:prstGeom>
        </p:spPr>
      </p:pic>
      <p:pic>
        <p:nvPicPr>
          <p:cNvPr id="5" name="Resim 4"/>
          <p:cNvPicPr>
            <a:picLocks noChangeAspect="1"/>
          </p:cNvPicPr>
          <p:nvPr/>
        </p:nvPicPr>
        <p:blipFill>
          <a:blip r:embed="rId3"/>
          <a:stretch>
            <a:fillRect/>
          </a:stretch>
        </p:blipFill>
        <p:spPr>
          <a:xfrm>
            <a:off x="9680190" y="1506058"/>
            <a:ext cx="2511810" cy="3087600"/>
          </a:xfrm>
          <a:prstGeom prst="rect">
            <a:avLst/>
          </a:prstGeom>
        </p:spPr>
      </p:pic>
    </p:spTree>
    <p:extLst>
      <p:ext uri="{BB962C8B-B14F-4D97-AF65-F5344CB8AC3E}">
        <p14:creationId xmlns:p14="http://schemas.microsoft.com/office/powerpoint/2010/main" val="267405229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340192" y="186395"/>
            <a:ext cx="11045203" cy="6549152"/>
          </a:xfrm>
          <a:prstGeom prst="rect">
            <a:avLst/>
          </a:prstGeom>
        </p:spPr>
      </p:pic>
    </p:spTree>
    <p:extLst>
      <p:ext uri="{BB962C8B-B14F-4D97-AF65-F5344CB8AC3E}">
        <p14:creationId xmlns:p14="http://schemas.microsoft.com/office/powerpoint/2010/main" val="21782126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stretch>
            <a:fillRect/>
          </a:stretch>
        </p:blipFill>
        <p:spPr>
          <a:xfrm>
            <a:off x="89209" y="-55756"/>
            <a:ext cx="11641873" cy="6703081"/>
          </a:xfrm>
          <a:prstGeom prst="rect">
            <a:avLst/>
          </a:prstGeom>
        </p:spPr>
      </p:pic>
    </p:spTree>
    <p:extLst>
      <p:ext uri="{BB962C8B-B14F-4D97-AF65-F5344CB8AC3E}">
        <p14:creationId xmlns:p14="http://schemas.microsoft.com/office/powerpoint/2010/main" val="302683564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endParaRPr lang="tr-TR"/>
          </a:p>
        </p:txBody>
      </p:sp>
      <p:pic>
        <p:nvPicPr>
          <p:cNvPr id="4" name="İçerik Yer Tutucusu 3"/>
          <p:cNvPicPr>
            <a:picLocks noGrp="1" noChangeAspect="1"/>
          </p:cNvPicPr>
          <p:nvPr>
            <p:ph idx="1"/>
          </p:nvPr>
        </p:nvPicPr>
        <p:blipFill>
          <a:blip r:embed="rId2"/>
          <a:stretch>
            <a:fillRect/>
          </a:stretch>
        </p:blipFill>
        <p:spPr>
          <a:xfrm>
            <a:off x="553746" y="74394"/>
            <a:ext cx="11084508" cy="3750474"/>
          </a:xfrm>
          <a:prstGeom prst="rect">
            <a:avLst/>
          </a:prstGeom>
        </p:spPr>
      </p:pic>
      <p:pic>
        <p:nvPicPr>
          <p:cNvPr id="3" name="Resim 2"/>
          <p:cNvPicPr>
            <a:picLocks noChangeAspect="1"/>
          </p:cNvPicPr>
          <p:nvPr/>
        </p:nvPicPr>
        <p:blipFill rotWithShape="1">
          <a:blip r:embed="rId3"/>
          <a:srcRect t="-1" b="2503"/>
          <a:stretch/>
        </p:blipFill>
        <p:spPr>
          <a:xfrm>
            <a:off x="419931" y="3693790"/>
            <a:ext cx="3538752" cy="3119605"/>
          </a:xfrm>
          <a:prstGeom prst="rect">
            <a:avLst/>
          </a:prstGeom>
        </p:spPr>
      </p:pic>
      <p:sp>
        <p:nvSpPr>
          <p:cNvPr id="5" name="Dikdörtgen 4"/>
          <p:cNvSpPr/>
          <p:nvPr/>
        </p:nvSpPr>
        <p:spPr>
          <a:xfrm>
            <a:off x="4073912" y="3970197"/>
            <a:ext cx="7279888" cy="1323439"/>
          </a:xfrm>
          <a:prstGeom prst="rect">
            <a:avLst/>
          </a:prstGeom>
        </p:spPr>
        <p:txBody>
          <a:bodyPr wrap="square">
            <a:spAutoFit/>
          </a:bodyPr>
          <a:lstStyle/>
          <a:p>
            <a:r>
              <a:rPr lang="tr-TR" sz="2000" dirty="0">
                <a:latin typeface="Times New Roman" panose="02020603050405020304" pitchFamily="18" charset="0"/>
                <a:cs typeface="Times New Roman" panose="02020603050405020304" pitchFamily="18" charset="0"/>
              </a:rPr>
              <a:t>Bir nokta yükün diğerine uyguladığı statik elektrik kuvvetinin yönü, her zaman iki yükü birleştiren çizgi </a:t>
            </a:r>
            <a:r>
              <a:rPr lang="tr-TR" sz="2000" dirty="0" err="1">
                <a:latin typeface="Times New Roman" panose="02020603050405020304" pitchFamily="18" charset="0"/>
                <a:cs typeface="Times New Roman" panose="02020603050405020304" pitchFamily="18" charset="0"/>
              </a:rPr>
              <a:t>boyuncadır</a:t>
            </a:r>
            <a:r>
              <a:rPr lang="tr-TR" sz="2000" dirty="0">
                <a:latin typeface="Times New Roman" panose="02020603050405020304" pitchFamily="18" charset="0"/>
                <a:cs typeface="Times New Roman" panose="02020603050405020304" pitchFamily="18" charset="0"/>
              </a:rPr>
              <a:t> ve yüklerin (a) ve (b) 'deki ile aynı işarete mi yoksa zıt işaretlere (c) mi sahip olduğuna bağlıdır.</a:t>
            </a:r>
          </a:p>
        </p:txBody>
      </p:sp>
    </p:spTree>
    <p:extLst>
      <p:ext uri="{BB962C8B-B14F-4D97-AF65-F5344CB8AC3E}">
        <p14:creationId xmlns:p14="http://schemas.microsoft.com/office/powerpoint/2010/main" val="33679842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618493" y="108338"/>
            <a:ext cx="10811507" cy="6649976"/>
          </a:xfrm>
          <a:prstGeom prst="rect">
            <a:avLst/>
          </a:prstGeom>
        </p:spPr>
      </p:pic>
    </p:spTree>
    <p:extLst>
      <p:ext uri="{BB962C8B-B14F-4D97-AF65-F5344CB8AC3E}">
        <p14:creationId xmlns:p14="http://schemas.microsoft.com/office/powerpoint/2010/main" val="4514315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stretch>
            <a:fillRect/>
          </a:stretch>
        </p:blipFill>
        <p:spPr>
          <a:xfrm>
            <a:off x="0" y="-1"/>
            <a:ext cx="3166946" cy="1952603"/>
          </a:xfrm>
          <a:prstGeom prst="rect">
            <a:avLst/>
          </a:prstGeom>
        </p:spPr>
      </p:pic>
      <mc:AlternateContent xmlns:mc="http://schemas.openxmlformats.org/markup-compatibility/2006" xmlns:a14="http://schemas.microsoft.com/office/drawing/2010/main">
        <mc:Choice Requires="a14">
          <p:sp>
            <p:nvSpPr>
              <p:cNvPr id="3" name="İçerik Yer Tutucusu 2"/>
              <p:cNvSpPr>
                <a:spLocks noGrp="1"/>
              </p:cNvSpPr>
              <p:nvPr>
                <p:ph idx="1"/>
              </p:nvPr>
            </p:nvSpPr>
            <p:spPr>
              <a:xfrm>
                <a:off x="3166947" y="208698"/>
                <a:ext cx="9025054" cy="5790658"/>
              </a:xfrm>
            </p:spPr>
            <p:txBody>
              <a:bodyPr/>
              <a:lstStyle/>
              <a:p>
                <a:r>
                  <a:rPr lang="tr-TR" dirty="0" smtClean="0"/>
                  <a:t>Bir yük grubunun belirli bir yüke uyguladığı net kuvvet, tüm yüklerin uyguladığı kuvvetlerin </a:t>
                </a:r>
                <a:r>
                  <a:rPr lang="tr-TR" dirty="0" err="1" smtClean="0"/>
                  <a:t>vektörel</a:t>
                </a:r>
                <a:r>
                  <a:rPr lang="tr-TR" dirty="0" smtClean="0"/>
                  <a:t> toplamına eşittir.</a:t>
                </a:r>
              </a:p>
              <a:p>
                <a:r>
                  <a:rPr lang="tr-TR" dirty="0" smtClean="0"/>
                  <a:t>Örneğin, </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𝑞</m:t>
                        </m:r>
                      </m:e>
                      <m:sub>
                        <m:r>
                          <a:rPr lang="tr-TR" b="0" i="1" dirty="0" smtClean="0">
                            <a:latin typeface="Cambria Math" panose="02040503050406030204" pitchFamily="18" charset="0"/>
                          </a:rPr>
                          <m:t>2</m:t>
                        </m:r>
                      </m:sub>
                    </m:sSub>
                  </m:oMath>
                </a14:m>
                <a:r>
                  <a:rPr lang="tr-TR" dirty="0" smtClean="0"/>
                  <a:t> ve  </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𝑞</m:t>
                        </m:r>
                      </m:e>
                      <m:sub>
                        <m:r>
                          <a:rPr lang="tr-TR" b="0" i="1" dirty="0" smtClean="0">
                            <a:latin typeface="Cambria Math" panose="02040503050406030204" pitchFamily="18" charset="0"/>
                          </a:rPr>
                          <m:t>3</m:t>
                        </m:r>
                      </m:sub>
                    </m:sSub>
                  </m:oMath>
                </a14:m>
                <a:r>
                  <a:rPr lang="tr-TR" dirty="0" smtClean="0"/>
                  <a:t> yükleri tarafından  </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𝑞</m:t>
                        </m:r>
                      </m:e>
                      <m:sub>
                        <m:r>
                          <a:rPr lang="tr-TR" b="0" i="1" dirty="0" smtClean="0">
                            <a:latin typeface="Cambria Math" panose="02040503050406030204" pitchFamily="18" charset="0"/>
                          </a:rPr>
                          <m:t>1</m:t>
                        </m:r>
                      </m:sub>
                    </m:sSub>
                  </m:oMath>
                </a14:m>
                <a:r>
                  <a:rPr lang="tr-TR" dirty="0" smtClean="0"/>
                  <a:t> yüküne uygulanan net kuvvet (</a:t>
                </a:r>
                <a14:m>
                  <m:oMath xmlns:m="http://schemas.openxmlformats.org/officeDocument/2006/math">
                    <m:sSub>
                      <m:sSubPr>
                        <m:ctrlPr>
                          <a:rPr lang="tr-TR" i="1" dirty="0" smtClean="0">
                            <a:latin typeface="Cambria Math" panose="02040503050406030204" pitchFamily="18" charset="0"/>
                          </a:rPr>
                        </m:ctrlPr>
                      </m:sSubPr>
                      <m:e>
                        <m:acc>
                          <m:accPr>
                            <m:chr m:val="⃗"/>
                            <m:ctrlPr>
                              <a:rPr lang="tr-TR" i="1" dirty="0" smtClean="0">
                                <a:latin typeface="Cambria Math" panose="02040503050406030204" pitchFamily="18" charset="0"/>
                              </a:rPr>
                            </m:ctrlPr>
                          </m:accPr>
                          <m:e>
                            <m:r>
                              <a:rPr lang="tr-TR" b="0" i="1" dirty="0" smtClean="0">
                                <a:latin typeface="Cambria Math" panose="02040503050406030204" pitchFamily="18" charset="0"/>
                              </a:rPr>
                              <m:t>𝐹</m:t>
                            </m:r>
                          </m:e>
                        </m:acc>
                      </m:e>
                      <m:sub>
                        <m:r>
                          <a:rPr lang="tr-TR" b="0" i="1" dirty="0" smtClean="0">
                            <a:latin typeface="Cambria Math" panose="02040503050406030204" pitchFamily="18" charset="0"/>
                          </a:rPr>
                          <m:t>1</m:t>
                        </m:r>
                      </m:sub>
                    </m:sSub>
                  </m:oMath>
                </a14:m>
                <a:r>
                  <a:rPr lang="tr-TR" dirty="0" smtClean="0"/>
                  <a:t>), </a:t>
                </a:r>
              </a:p>
              <a:p>
                <a:pPr marL="0" indent="0">
                  <a:buNone/>
                </a:pPr>
                <a14:m>
                  <m:oMath xmlns:m="http://schemas.openxmlformats.org/officeDocument/2006/math">
                    <m:sSub>
                      <m:sSubPr>
                        <m:ctrlPr>
                          <a:rPr lang="tr-TR" i="1" dirty="0" smtClean="0">
                            <a:latin typeface="Cambria Math" panose="02040503050406030204" pitchFamily="18" charset="0"/>
                          </a:rPr>
                        </m:ctrlPr>
                      </m:sSubPr>
                      <m:e>
                        <m:acc>
                          <m:accPr>
                            <m:chr m:val="⃗"/>
                            <m:ctrlPr>
                              <a:rPr lang="tr-TR" i="1" dirty="0" smtClean="0">
                                <a:latin typeface="Cambria Math" panose="02040503050406030204" pitchFamily="18" charset="0"/>
                              </a:rPr>
                            </m:ctrlPr>
                          </m:accPr>
                          <m:e>
                            <m:r>
                              <a:rPr lang="tr-TR" b="0" i="1" dirty="0" smtClean="0">
                                <a:latin typeface="Cambria Math" panose="02040503050406030204" pitchFamily="18" charset="0"/>
                              </a:rPr>
                              <m:t>𝐹</m:t>
                            </m:r>
                          </m:e>
                        </m:acc>
                      </m:e>
                      <m:sub>
                        <m:r>
                          <a:rPr lang="tr-TR" b="0" i="1" dirty="0" smtClean="0">
                            <a:latin typeface="Cambria Math" panose="02040503050406030204" pitchFamily="18" charset="0"/>
                          </a:rPr>
                          <m:t>1</m:t>
                        </m:r>
                      </m:sub>
                    </m:sSub>
                    <m:r>
                      <a:rPr lang="tr-TR" i="1" dirty="0" smtClean="0">
                        <a:latin typeface="Cambria Math" panose="02040503050406030204" pitchFamily="18" charset="0"/>
                      </a:rPr>
                      <m:t>=</m:t>
                    </m:r>
                    <m:sSub>
                      <m:sSubPr>
                        <m:ctrlPr>
                          <a:rPr lang="tr-TR" i="1" dirty="0" smtClean="0">
                            <a:latin typeface="Cambria Math" panose="02040503050406030204" pitchFamily="18" charset="0"/>
                          </a:rPr>
                        </m:ctrlPr>
                      </m:sSubPr>
                      <m:e>
                        <m:acc>
                          <m:accPr>
                            <m:chr m:val="⃗"/>
                            <m:ctrlPr>
                              <a:rPr lang="tr-TR" i="1" dirty="0" smtClean="0">
                                <a:latin typeface="Cambria Math" panose="02040503050406030204" pitchFamily="18" charset="0"/>
                              </a:rPr>
                            </m:ctrlPr>
                          </m:accPr>
                          <m:e>
                            <m:r>
                              <a:rPr lang="tr-TR" b="0" i="1" dirty="0" smtClean="0">
                                <a:latin typeface="Cambria Math" panose="02040503050406030204" pitchFamily="18" charset="0"/>
                              </a:rPr>
                              <m:t>𝐹</m:t>
                            </m:r>
                          </m:e>
                        </m:acc>
                      </m:e>
                      <m:sub>
                        <m:r>
                          <a:rPr lang="tr-TR" b="0" i="1" dirty="0" smtClean="0">
                            <a:latin typeface="Cambria Math" panose="02040503050406030204" pitchFamily="18" charset="0"/>
                          </a:rPr>
                          <m:t>21</m:t>
                        </m:r>
                      </m:sub>
                    </m:sSub>
                    <m:r>
                      <a:rPr lang="tr-TR" i="1" dirty="0" smtClean="0">
                        <a:latin typeface="Cambria Math" panose="02040503050406030204" pitchFamily="18" charset="0"/>
                      </a:rPr>
                      <m:t>+</m:t>
                    </m:r>
                    <m:sSub>
                      <m:sSubPr>
                        <m:ctrlPr>
                          <a:rPr lang="tr-TR" i="1" dirty="0" smtClean="0">
                            <a:latin typeface="Cambria Math" panose="02040503050406030204" pitchFamily="18" charset="0"/>
                          </a:rPr>
                        </m:ctrlPr>
                      </m:sSubPr>
                      <m:e>
                        <m:acc>
                          <m:accPr>
                            <m:chr m:val="⃗"/>
                            <m:ctrlPr>
                              <a:rPr lang="tr-TR" i="1" dirty="0" smtClean="0">
                                <a:latin typeface="Cambria Math" panose="02040503050406030204" pitchFamily="18" charset="0"/>
                              </a:rPr>
                            </m:ctrlPr>
                          </m:accPr>
                          <m:e>
                            <m:r>
                              <a:rPr lang="tr-TR" b="0" i="1" dirty="0" smtClean="0">
                                <a:latin typeface="Cambria Math" panose="02040503050406030204" pitchFamily="18" charset="0"/>
                              </a:rPr>
                              <m:t>𝐹</m:t>
                            </m:r>
                          </m:e>
                        </m:acc>
                      </m:e>
                      <m:sub>
                        <m:r>
                          <a:rPr lang="tr-TR" b="0" i="1" dirty="0" smtClean="0">
                            <a:latin typeface="Cambria Math" panose="02040503050406030204" pitchFamily="18" charset="0"/>
                          </a:rPr>
                          <m:t>31</m:t>
                        </m:r>
                      </m:sub>
                    </m:sSub>
                  </m:oMath>
                </a14:m>
                <a:r>
                  <a:rPr lang="tr-TR" dirty="0" smtClean="0"/>
                  <a:t>ile verilir. Burada, </a:t>
                </a:r>
                <a14:m>
                  <m:oMath xmlns:m="http://schemas.openxmlformats.org/officeDocument/2006/math">
                    <m:sSub>
                      <m:sSubPr>
                        <m:ctrlPr>
                          <a:rPr lang="tr-TR" i="1" dirty="0" smtClean="0">
                            <a:latin typeface="Cambria Math" panose="02040503050406030204" pitchFamily="18" charset="0"/>
                          </a:rPr>
                        </m:ctrlPr>
                      </m:sSubPr>
                      <m:e>
                        <m:acc>
                          <m:accPr>
                            <m:chr m:val="⃗"/>
                            <m:ctrlPr>
                              <a:rPr lang="tr-TR" i="1" dirty="0" smtClean="0">
                                <a:latin typeface="Cambria Math" panose="02040503050406030204" pitchFamily="18" charset="0"/>
                              </a:rPr>
                            </m:ctrlPr>
                          </m:accPr>
                          <m:e>
                            <m:r>
                              <a:rPr lang="tr-TR" b="0" i="1" dirty="0" smtClean="0">
                                <a:latin typeface="Cambria Math" panose="02040503050406030204" pitchFamily="18" charset="0"/>
                              </a:rPr>
                              <m:t>𝐹</m:t>
                            </m:r>
                          </m:e>
                        </m:acc>
                      </m:e>
                      <m:sub>
                        <m:r>
                          <a:rPr lang="tr-TR" b="0" i="1" dirty="0" smtClean="0">
                            <a:latin typeface="Cambria Math" panose="02040503050406030204" pitchFamily="18" charset="0"/>
                          </a:rPr>
                          <m:t>21</m:t>
                        </m:r>
                      </m:sub>
                    </m:sSub>
                  </m:oMath>
                </a14:m>
                <a:r>
                  <a:rPr lang="tr-TR" dirty="0" smtClean="0"/>
                  <a:t> ve </a:t>
                </a:r>
                <a14:m>
                  <m:oMath xmlns:m="http://schemas.openxmlformats.org/officeDocument/2006/math">
                    <m:sSub>
                      <m:sSubPr>
                        <m:ctrlPr>
                          <a:rPr lang="tr-TR" i="1" dirty="0" smtClean="0">
                            <a:latin typeface="Cambria Math" panose="02040503050406030204" pitchFamily="18" charset="0"/>
                          </a:rPr>
                        </m:ctrlPr>
                      </m:sSubPr>
                      <m:e>
                        <m:acc>
                          <m:accPr>
                            <m:chr m:val="⃗"/>
                            <m:ctrlPr>
                              <a:rPr lang="tr-TR" i="1" dirty="0" smtClean="0">
                                <a:latin typeface="Cambria Math" panose="02040503050406030204" pitchFamily="18" charset="0"/>
                              </a:rPr>
                            </m:ctrlPr>
                          </m:accPr>
                          <m:e>
                            <m:r>
                              <a:rPr lang="tr-TR" b="0" i="1" dirty="0" smtClean="0">
                                <a:latin typeface="Cambria Math" panose="02040503050406030204" pitchFamily="18" charset="0"/>
                              </a:rPr>
                              <m:t>𝐹</m:t>
                            </m:r>
                          </m:e>
                        </m:acc>
                      </m:e>
                      <m:sub>
                        <m:r>
                          <a:rPr lang="tr-TR" b="0" i="1" dirty="0" smtClean="0">
                            <a:latin typeface="Cambria Math" panose="02040503050406030204" pitchFamily="18" charset="0"/>
                          </a:rPr>
                          <m:t>31</m:t>
                        </m:r>
                      </m:sub>
                    </m:sSub>
                  </m:oMath>
                </a14:m>
                <a:r>
                  <a:rPr lang="tr-TR" dirty="0" smtClean="0"/>
                  <a:t> sırasıyla </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𝑞</m:t>
                        </m:r>
                      </m:e>
                      <m:sub>
                        <m:r>
                          <a:rPr lang="tr-TR" b="0" i="1" dirty="0" smtClean="0">
                            <a:latin typeface="Cambria Math" panose="02040503050406030204" pitchFamily="18" charset="0"/>
                          </a:rPr>
                          <m:t>2</m:t>
                        </m:r>
                      </m:sub>
                    </m:sSub>
                  </m:oMath>
                </a14:m>
                <a:r>
                  <a:rPr lang="tr-TR" dirty="0" smtClean="0"/>
                  <a:t>ve </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𝑞</m:t>
                        </m:r>
                      </m:e>
                      <m:sub>
                        <m:r>
                          <a:rPr lang="tr-TR" b="0" i="1" dirty="0" smtClean="0">
                            <a:latin typeface="Cambria Math" panose="02040503050406030204" pitchFamily="18" charset="0"/>
                          </a:rPr>
                          <m:t>3</m:t>
                        </m:r>
                      </m:sub>
                    </m:sSub>
                  </m:oMath>
                </a14:m>
                <a:r>
                  <a:rPr lang="tr-TR" dirty="0" smtClean="0"/>
                  <a:t> yükünün </a:t>
                </a:r>
                <a14:m>
                  <m:oMath xmlns:m="http://schemas.openxmlformats.org/officeDocument/2006/math">
                    <m:sSub>
                      <m:sSubPr>
                        <m:ctrlPr>
                          <a:rPr lang="tr-TR" i="1" dirty="0" smtClean="0">
                            <a:latin typeface="Cambria Math" panose="02040503050406030204" pitchFamily="18" charset="0"/>
                          </a:rPr>
                        </m:ctrlPr>
                      </m:sSubPr>
                      <m:e>
                        <m:r>
                          <a:rPr lang="tr-TR" b="0" i="1" dirty="0" smtClean="0">
                            <a:latin typeface="Cambria Math" panose="02040503050406030204" pitchFamily="18" charset="0"/>
                          </a:rPr>
                          <m:t>𝑞</m:t>
                        </m:r>
                      </m:e>
                      <m:sub>
                        <m:r>
                          <a:rPr lang="tr-TR" b="0" i="1" dirty="0" smtClean="0">
                            <a:latin typeface="Cambria Math" panose="02040503050406030204" pitchFamily="18" charset="0"/>
                          </a:rPr>
                          <m:t>1</m:t>
                        </m:r>
                      </m:sub>
                    </m:sSub>
                  </m:oMath>
                </a14:m>
                <a:r>
                  <a:rPr lang="tr-TR" dirty="0" smtClean="0"/>
                  <a:t> yüküne uyguladığı kuvvettir.</a:t>
                </a:r>
                <a:endParaRPr lang="tr-TR" dirty="0"/>
              </a:p>
            </p:txBody>
          </p:sp>
        </mc:Choice>
        <mc:Fallback xmlns="">
          <p:sp>
            <p:nvSpPr>
              <p:cNvPr id="3" name="İçerik Yer Tutucusu 2"/>
              <p:cNvSpPr>
                <a:spLocks noGrp="1" noRot="1" noChangeAspect="1" noMove="1" noResize="1" noEditPoints="1" noAdjustHandles="1" noChangeArrowheads="1" noChangeShapeType="1" noTextEdit="1"/>
              </p:cNvSpPr>
              <p:nvPr>
                <p:ph idx="1"/>
              </p:nvPr>
            </p:nvSpPr>
            <p:spPr>
              <a:xfrm>
                <a:off x="3166947" y="208698"/>
                <a:ext cx="9025054" cy="5790658"/>
              </a:xfrm>
              <a:blipFill>
                <a:blip r:embed="rId3"/>
                <a:stretch>
                  <a:fillRect l="-1419" t="-1684" r="-1149"/>
                </a:stretch>
              </a:blipFill>
            </p:spPr>
            <p:txBody>
              <a:bodyPr/>
              <a:lstStyle/>
              <a:p>
                <a:r>
                  <a:rPr lang="tr-TR">
                    <a:noFill/>
                  </a:rPr>
                  <a:t> </a:t>
                </a:r>
              </a:p>
            </p:txBody>
          </p:sp>
        </mc:Fallback>
      </mc:AlternateContent>
    </p:spTree>
    <p:extLst>
      <p:ext uri="{BB962C8B-B14F-4D97-AF65-F5344CB8AC3E}">
        <p14:creationId xmlns:p14="http://schemas.microsoft.com/office/powerpoint/2010/main" val="10039386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rotWithShape="1">
          <a:blip r:embed="rId2"/>
          <a:srcRect l="1038" r="4056"/>
          <a:stretch/>
        </p:blipFill>
        <p:spPr>
          <a:xfrm>
            <a:off x="524106" y="766260"/>
            <a:ext cx="6701883" cy="6110471"/>
          </a:xfrm>
          <a:prstGeom prst="rect">
            <a:avLst/>
          </a:prstGeom>
        </p:spPr>
      </p:pic>
      <p:pic>
        <p:nvPicPr>
          <p:cNvPr id="5" name="Resim 4"/>
          <p:cNvPicPr>
            <a:picLocks noChangeAspect="1"/>
          </p:cNvPicPr>
          <p:nvPr/>
        </p:nvPicPr>
        <p:blipFill>
          <a:blip r:embed="rId3"/>
          <a:stretch>
            <a:fillRect/>
          </a:stretch>
        </p:blipFill>
        <p:spPr>
          <a:xfrm>
            <a:off x="7638585" y="766260"/>
            <a:ext cx="3468030" cy="2889252"/>
          </a:xfrm>
          <a:prstGeom prst="rect">
            <a:avLst/>
          </a:prstGeom>
        </p:spPr>
      </p:pic>
      <mc:AlternateContent xmlns:mc="http://schemas.openxmlformats.org/markup-compatibility/2006" xmlns:a14="http://schemas.microsoft.com/office/drawing/2010/main">
        <mc:Choice Requires="a14">
          <p:sp>
            <p:nvSpPr>
              <p:cNvPr id="6" name="Metin kutusu 5"/>
              <p:cNvSpPr txBox="1"/>
              <p:nvPr/>
            </p:nvSpPr>
            <p:spPr>
              <a:xfrm>
                <a:off x="323384" y="0"/>
                <a:ext cx="10977877" cy="646331"/>
              </a:xfrm>
              <a:prstGeom prst="rect">
                <a:avLst/>
              </a:prstGeom>
              <a:noFill/>
            </p:spPr>
            <p:txBody>
              <a:bodyPr wrap="none" rtlCol="0">
                <a:spAutoFit/>
              </a:bodyPr>
              <a:lstStyle/>
              <a:p>
                <a:r>
                  <a:rPr lang="tr-TR" b="1" dirty="0" smtClean="0"/>
                  <a:t>Örnek: </a:t>
                </a:r>
                <a:r>
                  <a:rPr lang="tr-TR" dirty="0" smtClean="0"/>
                  <a:t>Üç parçacık yandaki şekilde gösterildiği gibi bir çizgi üzerinde bulunmakladırlar. 3. parçacığa (-4.0</a:t>
                </a:r>
                <a14:m>
                  <m:oMath xmlns:m="http://schemas.openxmlformats.org/officeDocument/2006/math">
                    <m:r>
                      <a:rPr lang="tr-TR" i="1" smtClean="0">
                        <a:latin typeface="Cambria Math" panose="02040503050406030204" pitchFamily="18" charset="0"/>
                        <a:ea typeface="Cambria Math" panose="02040503050406030204" pitchFamily="18" charset="0"/>
                      </a:rPr>
                      <m:t>𝜇</m:t>
                    </m:r>
                    <m:r>
                      <a:rPr lang="tr-TR" b="0" i="1" smtClean="0">
                        <a:latin typeface="Cambria Math" panose="02040503050406030204" pitchFamily="18" charset="0"/>
                        <a:ea typeface="Cambria Math" panose="02040503050406030204" pitchFamily="18" charset="0"/>
                      </a:rPr>
                      <m:t>𝐶</m:t>
                    </m:r>
                  </m:oMath>
                </a14:m>
                <a:r>
                  <a:rPr lang="tr-TR" dirty="0" smtClean="0"/>
                  <a:t> </a:t>
                </a:r>
                <a:r>
                  <a:rPr lang="tr-TR" dirty="0" err="1" smtClean="0"/>
                  <a:t>luk</a:t>
                </a:r>
                <a:r>
                  <a:rPr lang="tr-TR" dirty="0" smtClean="0"/>
                  <a:t> yüke)</a:t>
                </a:r>
              </a:p>
              <a:p>
                <a:r>
                  <a:rPr lang="tr-TR" dirty="0" smtClean="0"/>
                  <a:t>diğer iki yükten dolayı etki eden elektrostatik  kuvveti hesaplayınız.</a:t>
                </a:r>
                <a:endParaRPr lang="tr-TR" dirty="0"/>
              </a:p>
            </p:txBody>
          </p:sp>
        </mc:Choice>
        <mc:Fallback xmlns="">
          <p:sp>
            <p:nvSpPr>
              <p:cNvPr id="6" name="Metin kutusu 5"/>
              <p:cNvSpPr txBox="1">
                <a:spLocks noRot="1" noChangeAspect="1" noMove="1" noResize="1" noEditPoints="1" noAdjustHandles="1" noChangeArrowheads="1" noChangeShapeType="1" noTextEdit="1"/>
              </p:cNvSpPr>
              <p:nvPr/>
            </p:nvSpPr>
            <p:spPr>
              <a:xfrm>
                <a:off x="323384" y="0"/>
                <a:ext cx="10977877" cy="646331"/>
              </a:xfrm>
              <a:prstGeom prst="rect">
                <a:avLst/>
              </a:prstGeom>
              <a:blipFill>
                <a:blip r:embed="rId4"/>
                <a:stretch>
                  <a:fillRect l="-444" t="-4717" r="-222" b="-14151"/>
                </a:stretch>
              </a:blipFill>
            </p:spPr>
            <p:txBody>
              <a:bodyPr/>
              <a:lstStyle/>
              <a:p>
                <a:r>
                  <a:rPr lang="tr-TR">
                    <a:noFill/>
                  </a:rPr>
                  <a:t> </a:t>
                </a:r>
              </a:p>
            </p:txBody>
          </p:sp>
        </mc:Fallback>
      </mc:AlternateContent>
    </p:spTree>
    <p:extLst>
      <p:ext uri="{BB962C8B-B14F-4D97-AF65-F5344CB8AC3E}">
        <p14:creationId xmlns:p14="http://schemas.microsoft.com/office/powerpoint/2010/main" val="180587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p:txBody>
          <a:bodyPr/>
          <a:lstStyle/>
          <a:p>
            <a:r>
              <a:rPr lang="tr-TR" dirty="0" smtClean="0"/>
              <a:t>Ders Nasıl işlenecek? Notlar nasıl verilecek?</a:t>
            </a:r>
            <a:endParaRPr lang="tr-TR" dirty="0"/>
          </a:p>
        </p:txBody>
      </p:sp>
      <p:sp>
        <p:nvSpPr>
          <p:cNvPr id="3" name="İçerik Yer Tutucusu 2"/>
          <p:cNvSpPr>
            <a:spLocks noGrp="1"/>
          </p:cNvSpPr>
          <p:nvPr>
            <p:ph idx="1"/>
          </p:nvPr>
        </p:nvSpPr>
        <p:spPr>
          <a:xfrm>
            <a:off x="838200" y="1405054"/>
            <a:ext cx="10515600" cy="5452946"/>
          </a:xfrm>
        </p:spPr>
        <p:txBody>
          <a:bodyPr>
            <a:normAutofit/>
          </a:bodyPr>
          <a:lstStyle/>
          <a:p>
            <a:pPr lvl="0"/>
            <a:r>
              <a:rPr lang="tr-TR" sz="2200" dirty="0"/>
              <a:t>Derste herhangi bir kitap takip edilmeyecek olup ağırlıklı olarak kaynak kitaplardan hazırlanmış olan öğretim elemanının ders notları kullanılacak. </a:t>
            </a:r>
          </a:p>
          <a:p>
            <a:pPr lvl="0"/>
            <a:r>
              <a:rPr lang="tr-TR" sz="2200" dirty="0"/>
              <a:t>Her bölüm için ödev seti dağıtılacak. Ödev setleri bölüm içerisinde çözülen örneklere paralel olarak hazırlanmıştır. Ödev setlerinden küçük sınavlar yapılacak olup bu sınavlardan ve getirilen ödevlerden alınan notlar </a:t>
            </a:r>
            <a:r>
              <a:rPr lang="tr-TR" sz="2200" u="sng" dirty="0" smtClean="0"/>
              <a:t>Yıl içi değerlendirme notuna </a:t>
            </a:r>
            <a:r>
              <a:rPr lang="tr-TR" sz="2200" u="sng" dirty="0"/>
              <a:t>%40 ve ihtiyaç halinde final (</a:t>
            </a:r>
            <a:r>
              <a:rPr lang="tr-TR" sz="2200" b="1" u="sng" dirty="0"/>
              <a:t>yılsonu)</a:t>
            </a:r>
            <a:r>
              <a:rPr lang="tr-TR" sz="2200" u="sng" dirty="0"/>
              <a:t> notlarına</a:t>
            </a:r>
            <a:r>
              <a:rPr lang="tr-TR" sz="2200" dirty="0"/>
              <a:t> etki edecektir.</a:t>
            </a:r>
          </a:p>
          <a:p>
            <a:pPr lvl="0"/>
            <a:r>
              <a:rPr lang="tr-TR" sz="2200" dirty="0"/>
              <a:t>Ödev setlerindeki çözülemeyen sorular, Sınav öncesi hazırlık dersinde çözülecektir. </a:t>
            </a:r>
          </a:p>
          <a:p>
            <a:pPr lvl="0"/>
            <a:r>
              <a:rPr lang="tr-TR" sz="2200" dirty="0"/>
              <a:t>Çözemediğiniz soruları çekinmeden sorunuz.</a:t>
            </a:r>
          </a:p>
          <a:p>
            <a:r>
              <a:rPr lang="tr-TR" sz="2200" b="1" dirty="0" smtClean="0"/>
              <a:t>Ödevler </a:t>
            </a:r>
            <a:r>
              <a:rPr lang="tr-TR" sz="2200" b="1" dirty="0" err="1" smtClean="0"/>
              <a:t>Classroomdan</a:t>
            </a:r>
            <a:r>
              <a:rPr lang="tr-TR" sz="2200" b="1" dirty="0" smtClean="0"/>
              <a:t> verilecektir. </a:t>
            </a:r>
          </a:p>
          <a:p>
            <a:r>
              <a:rPr lang="tr-TR" sz="2200" dirty="0" smtClean="0"/>
              <a:t>Google </a:t>
            </a:r>
            <a:r>
              <a:rPr lang="tr-TR" sz="2200" dirty="0" err="1"/>
              <a:t>Classroom</a:t>
            </a:r>
            <a:r>
              <a:rPr lang="tr-TR" sz="2200" dirty="0"/>
              <a:t> Sınıf Kodu: 6igumdh</a:t>
            </a:r>
          </a:p>
          <a:p>
            <a:r>
              <a:rPr lang="tr-TR" sz="2200" dirty="0" err="1" smtClean="0"/>
              <a:t>Yid</a:t>
            </a:r>
            <a:r>
              <a:rPr lang="tr-TR" sz="2200" dirty="0" smtClean="0"/>
              <a:t>=%40 Ödev+%60 Vize        YSD=%40 </a:t>
            </a:r>
            <a:r>
              <a:rPr lang="tr-TR" sz="2200" dirty="0" err="1" smtClean="0"/>
              <a:t>Yid</a:t>
            </a:r>
            <a:r>
              <a:rPr lang="tr-TR" sz="2200" dirty="0" smtClean="0"/>
              <a:t>+ %60 Final</a:t>
            </a:r>
          </a:p>
          <a:p>
            <a:pPr marL="0" indent="0" algn="ctr">
              <a:buNone/>
            </a:pPr>
            <a:r>
              <a:rPr lang="tr-TR" sz="2200" dirty="0" smtClean="0">
                <a:solidFill>
                  <a:srgbClr val="0070C0"/>
                </a:solidFill>
              </a:rPr>
              <a:t>%24 Vize + %16 Ödev + %60 Final</a:t>
            </a:r>
            <a:endParaRPr lang="tr-TR" sz="2200" dirty="0">
              <a:solidFill>
                <a:srgbClr val="0070C0"/>
              </a:solidFill>
            </a:endParaRPr>
          </a:p>
          <a:p>
            <a:endParaRPr lang="tr-TR" dirty="0"/>
          </a:p>
        </p:txBody>
      </p:sp>
      <p:sp>
        <p:nvSpPr>
          <p:cNvPr id="4" name="Dikdörtgen 3"/>
          <p:cNvSpPr/>
          <p:nvPr/>
        </p:nvSpPr>
        <p:spPr>
          <a:xfrm>
            <a:off x="4184495" y="5553307"/>
            <a:ext cx="3823009" cy="557561"/>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161473935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453151" y="220159"/>
            <a:ext cx="10508497" cy="6508179"/>
          </a:xfrm>
          <a:prstGeom prst="rect">
            <a:avLst/>
          </a:prstGeom>
        </p:spPr>
      </p:pic>
      <p:pic>
        <p:nvPicPr>
          <p:cNvPr id="5" name="Resim 4"/>
          <p:cNvPicPr>
            <a:picLocks noChangeAspect="1"/>
          </p:cNvPicPr>
          <p:nvPr/>
        </p:nvPicPr>
        <p:blipFill>
          <a:blip r:embed="rId3"/>
          <a:stretch>
            <a:fillRect/>
          </a:stretch>
        </p:blipFill>
        <p:spPr>
          <a:xfrm>
            <a:off x="8174000" y="135419"/>
            <a:ext cx="3497960" cy="2473966"/>
          </a:xfrm>
          <a:prstGeom prst="rect">
            <a:avLst/>
          </a:prstGeom>
        </p:spPr>
      </p:pic>
    </p:spTree>
    <p:extLst>
      <p:ext uri="{BB962C8B-B14F-4D97-AF65-F5344CB8AC3E}">
        <p14:creationId xmlns:p14="http://schemas.microsoft.com/office/powerpoint/2010/main" val="24112851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Resim 5"/>
          <p:cNvPicPr>
            <a:picLocks noChangeAspect="1"/>
          </p:cNvPicPr>
          <p:nvPr/>
        </p:nvPicPr>
        <p:blipFill rotWithShape="1">
          <a:blip r:embed="rId2"/>
          <a:srcRect l="3187" t="5616"/>
          <a:stretch/>
        </p:blipFill>
        <p:spPr>
          <a:xfrm>
            <a:off x="8653345" y="154363"/>
            <a:ext cx="3233855" cy="2980823"/>
          </a:xfrm>
          <a:prstGeom prst="rect">
            <a:avLst/>
          </a:prstGeom>
        </p:spPr>
      </p:pic>
      <p:sp>
        <p:nvSpPr>
          <p:cNvPr id="9" name="İçerik Yer Tutucusu 8"/>
          <p:cNvSpPr>
            <a:spLocks noGrp="1"/>
          </p:cNvSpPr>
          <p:nvPr>
            <p:ph idx="1"/>
          </p:nvPr>
        </p:nvSpPr>
        <p:spPr>
          <a:xfrm>
            <a:off x="719764" y="2176243"/>
            <a:ext cx="10515600" cy="4351338"/>
          </a:xfrm>
        </p:spPr>
        <p:txBody>
          <a:bodyPr/>
          <a:lstStyle/>
          <a:p>
            <a:pPr marL="0" indent="0">
              <a:buNone/>
            </a:pPr>
            <a:r>
              <a:rPr lang="tr-TR" dirty="0" err="1">
                <a:solidFill>
                  <a:srgbClr val="0070C0"/>
                </a:solidFill>
              </a:rPr>
              <a:t>Coulomb</a:t>
            </a:r>
            <a:r>
              <a:rPr lang="tr-TR" dirty="0">
                <a:solidFill>
                  <a:srgbClr val="0070C0"/>
                </a:solidFill>
              </a:rPr>
              <a:t> yasasından, ve yüklerinin yüküne uyguladıkları </a:t>
            </a:r>
            <a:r>
              <a:rPr lang="tr-TR" dirty="0" err="1">
                <a:solidFill>
                  <a:srgbClr val="0070C0"/>
                </a:solidFill>
              </a:rPr>
              <a:t>kuvvetlerinbüyüklükleri</a:t>
            </a:r>
            <a:r>
              <a:rPr lang="tr-TR" dirty="0">
                <a:solidFill>
                  <a:srgbClr val="0070C0"/>
                </a:solidFill>
              </a:rPr>
              <a:t>:</a:t>
            </a:r>
          </a:p>
          <a:p>
            <a:endParaRPr lang="tr-TR" dirty="0"/>
          </a:p>
        </p:txBody>
      </p:sp>
      <p:pic>
        <p:nvPicPr>
          <p:cNvPr id="10" name="Resim 9"/>
          <p:cNvPicPr>
            <a:picLocks noChangeAspect="1"/>
          </p:cNvPicPr>
          <p:nvPr/>
        </p:nvPicPr>
        <p:blipFill>
          <a:blip r:embed="rId3"/>
          <a:stretch>
            <a:fillRect/>
          </a:stretch>
        </p:blipFill>
        <p:spPr>
          <a:xfrm>
            <a:off x="608252" y="154363"/>
            <a:ext cx="7119543" cy="2136360"/>
          </a:xfrm>
          <a:prstGeom prst="rect">
            <a:avLst/>
          </a:prstGeom>
        </p:spPr>
      </p:pic>
      <p:pic>
        <p:nvPicPr>
          <p:cNvPr id="11" name="Resim 10"/>
          <p:cNvPicPr>
            <a:picLocks noChangeAspect="1"/>
          </p:cNvPicPr>
          <p:nvPr/>
        </p:nvPicPr>
        <p:blipFill>
          <a:blip r:embed="rId4"/>
          <a:stretch>
            <a:fillRect/>
          </a:stretch>
        </p:blipFill>
        <p:spPr>
          <a:xfrm>
            <a:off x="610947" y="3026098"/>
            <a:ext cx="7734781" cy="3705120"/>
          </a:xfrm>
          <a:prstGeom prst="rect">
            <a:avLst/>
          </a:prstGeom>
        </p:spPr>
      </p:pic>
    </p:spTree>
    <p:extLst>
      <p:ext uri="{BB962C8B-B14F-4D97-AF65-F5344CB8AC3E}">
        <p14:creationId xmlns:p14="http://schemas.microsoft.com/office/powerpoint/2010/main" val="204746244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795454" y="223024"/>
            <a:ext cx="6897511" cy="1603560"/>
          </a:xfrm>
          <a:prstGeom prst="rect">
            <a:avLst/>
          </a:prstGeom>
        </p:spPr>
      </p:pic>
      <p:pic>
        <p:nvPicPr>
          <p:cNvPr id="5" name="Resim 4"/>
          <p:cNvPicPr>
            <a:picLocks noChangeAspect="1"/>
          </p:cNvPicPr>
          <p:nvPr/>
        </p:nvPicPr>
        <p:blipFill>
          <a:blip r:embed="rId3"/>
          <a:stretch>
            <a:fillRect/>
          </a:stretch>
        </p:blipFill>
        <p:spPr>
          <a:xfrm>
            <a:off x="8574072" y="0"/>
            <a:ext cx="2671290" cy="2898360"/>
          </a:xfrm>
          <a:prstGeom prst="rect">
            <a:avLst/>
          </a:prstGeom>
        </p:spPr>
      </p:pic>
      <p:pic>
        <p:nvPicPr>
          <p:cNvPr id="6" name="Resim 5"/>
          <p:cNvPicPr>
            <a:picLocks noChangeAspect="1"/>
          </p:cNvPicPr>
          <p:nvPr/>
        </p:nvPicPr>
        <p:blipFill>
          <a:blip r:embed="rId4"/>
          <a:stretch>
            <a:fillRect/>
          </a:stretch>
        </p:blipFill>
        <p:spPr>
          <a:xfrm>
            <a:off x="8574072" y="3362040"/>
            <a:ext cx="2352330" cy="3067680"/>
          </a:xfrm>
          <a:prstGeom prst="rect">
            <a:avLst/>
          </a:prstGeom>
        </p:spPr>
      </p:pic>
      <p:pic>
        <p:nvPicPr>
          <p:cNvPr id="7" name="Resim 6"/>
          <p:cNvPicPr>
            <a:picLocks noChangeAspect="1"/>
          </p:cNvPicPr>
          <p:nvPr/>
        </p:nvPicPr>
        <p:blipFill>
          <a:blip r:embed="rId5"/>
          <a:stretch>
            <a:fillRect/>
          </a:stretch>
        </p:blipFill>
        <p:spPr>
          <a:xfrm>
            <a:off x="795454" y="3362040"/>
            <a:ext cx="6817771" cy="3495960"/>
          </a:xfrm>
          <a:prstGeom prst="rect">
            <a:avLst/>
          </a:prstGeom>
        </p:spPr>
      </p:pic>
      <p:sp>
        <p:nvSpPr>
          <p:cNvPr id="8" name="Dikdörtgen 7"/>
          <p:cNvSpPr/>
          <p:nvPr/>
        </p:nvSpPr>
        <p:spPr>
          <a:xfrm>
            <a:off x="641706" y="2369855"/>
            <a:ext cx="7289180" cy="707886"/>
          </a:xfrm>
          <a:prstGeom prst="rect">
            <a:avLst/>
          </a:prstGeom>
        </p:spPr>
        <p:txBody>
          <a:bodyPr wrap="square">
            <a:spAutoFit/>
          </a:bodyPr>
          <a:lstStyle/>
          <a:p>
            <a:r>
              <a:rPr lang="tr-TR" sz="2000" dirty="0" smtClean="0">
                <a:solidFill>
                  <a:srgbClr val="0070C0"/>
                </a:solidFill>
              </a:rPr>
              <a:t>Denge durumunda yükler arasındaki uzaklık: 2a = 2Lsinθ olacaktır. Küreler dengede olduğuna göre:</a:t>
            </a:r>
            <a:endParaRPr lang="tr-TR" sz="2000" dirty="0">
              <a:solidFill>
                <a:srgbClr val="0070C0"/>
              </a:solidFill>
            </a:endParaRPr>
          </a:p>
        </p:txBody>
      </p:sp>
    </p:spTree>
    <p:extLst>
      <p:ext uri="{BB962C8B-B14F-4D97-AF65-F5344CB8AC3E}">
        <p14:creationId xmlns:p14="http://schemas.microsoft.com/office/powerpoint/2010/main" val="8168668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381604" y="152941"/>
            <a:ext cx="8873907" cy="6547098"/>
          </a:xfrm>
          <a:prstGeom prst="rect">
            <a:avLst/>
          </a:prstGeom>
        </p:spPr>
      </p:pic>
    </p:spTree>
    <p:extLst>
      <p:ext uri="{BB962C8B-B14F-4D97-AF65-F5344CB8AC3E}">
        <p14:creationId xmlns:p14="http://schemas.microsoft.com/office/powerpoint/2010/main" val="21727499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579863" y="1092819"/>
            <a:ext cx="10662424" cy="5597100"/>
          </a:xfrm>
        </p:spPr>
        <p:txBody>
          <a:bodyPr>
            <a:normAutofit fontScale="85000" lnSpcReduction="20000"/>
          </a:bodyPr>
          <a:lstStyle/>
          <a:p>
            <a:r>
              <a:rPr lang="tr-TR" dirty="0" smtClean="0"/>
              <a:t>Üniversiteler için FİZİK, Cilt-I,II, 3. Baskı,  Bekir KARAOĞLU, Seçkin Yayıncılık, Ankara, 2015.</a:t>
            </a:r>
          </a:p>
          <a:p>
            <a:r>
              <a:rPr lang="tr-TR" dirty="0" smtClean="0"/>
              <a:t>Fen ve Mühendislik için FİZİK, Cilt I, II, R. A. </a:t>
            </a:r>
            <a:r>
              <a:rPr lang="tr-TR" dirty="0" err="1" smtClean="0"/>
              <a:t>Serway</a:t>
            </a:r>
            <a:r>
              <a:rPr lang="tr-TR" dirty="0" smtClean="0"/>
              <a:t>, R. J. </a:t>
            </a:r>
            <a:r>
              <a:rPr lang="tr-TR" dirty="0" err="1" smtClean="0"/>
              <a:t>Beichner</a:t>
            </a:r>
            <a:r>
              <a:rPr lang="tr-TR" dirty="0" smtClean="0"/>
              <a:t>, Çeviri: K. </a:t>
            </a:r>
            <a:r>
              <a:rPr lang="tr-TR" dirty="0" err="1" smtClean="0"/>
              <a:t>Çolakoğu</a:t>
            </a:r>
            <a:r>
              <a:rPr lang="tr-TR" dirty="0" smtClean="0"/>
              <a:t> (Ed.),  </a:t>
            </a:r>
            <a:r>
              <a:rPr lang="tr-TR" dirty="0" err="1" smtClean="0"/>
              <a:t>Palme</a:t>
            </a:r>
            <a:r>
              <a:rPr lang="tr-TR" dirty="0" smtClean="0"/>
              <a:t> Yayıncılık, Ankara, 2012.</a:t>
            </a:r>
          </a:p>
          <a:p>
            <a:r>
              <a:rPr lang="tr-TR" dirty="0" err="1" smtClean="0"/>
              <a:t>Sears</a:t>
            </a:r>
            <a:r>
              <a:rPr lang="tr-TR" dirty="0" smtClean="0"/>
              <a:t> ve </a:t>
            </a:r>
            <a:r>
              <a:rPr lang="tr-TR" dirty="0" err="1" smtClean="0"/>
              <a:t>Zemansky’nin</a:t>
            </a:r>
            <a:r>
              <a:rPr lang="tr-TR" dirty="0" smtClean="0"/>
              <a:t> ÜNİVERSİTE FİZİĞİ, 12. Baskı, Cilt 1-2, H.D. </a:t>
            </a:r>
            <a:r>
              <a:rPr lang="tr-TR" dirty="0" err="1" smtClean="0"/>
              <a:t>Young</a:t>
            </a:r>
            <a:r>
              <a:rPr lang="tr-TR" dirty="0" smtClean="0"/>
              <a:t>, R.A. </a:t>
            </a:r>
            <a:r>
              <a:rPr lang="tr-TR" dirty="0" err="1" smtClean="0"/>
              <a:t>Freedman</a:t>
            </a:r>
            <a:r>
              <a:rPr lang="tr-TR" dirty="0" smtClean="0"/>
              <a:t>, Çeviri: H. Ünlü (Ed.), </a:t>
            </a:r>
            <a:r>
              <a:rPr lang="tr-TR" dirty="0" err="1" smtClean="0"/>
              <a:t>Pearson</a:t>
            </a:r>
            <a:r>
              <a:rPr lang="tr-TR" dirty="0" smtClean="0"/>
              <a:t> </a:t>
            </a:r>
            <a:r>
              <a:rPr lang="tr-TR" dirty="0" err="1" smtClean="0"/>
              <a:t>Education</a:t>
            </a:r>
            <a:r>
              <a:rPr lang="tr-TR" dirty="0" smtClean="0"/>
              <a:t> Yayıncılık Ltd. Şti, Aralık-2009.</a:t>
            </a:r>
          </a:p>
          <a:p>
            <a:r>
              <a:rPr lang="tr-TR" dirty="0" smtClean="0"/>
              <a:t>Fiziğin Temelleri, David </a:t>
            </a:r>
            <a:r>
              <a:rPr lang="tr-TR" dirty="0" err="1" smtClean="0"/>
              <a:t>Halliday</a:t>
            </a:r>
            <a:r>
              <a:rPr lang="tr-TR" dirty="0" smtClean="0"/>
              <a:t>, Robert </a:t>
            </a:r>
            <a:r>
              <a:rPr lang="tr-TR" dirty="0" err="1" smtClean="0"/>
              <a:t>Resnick</a:t>
            </a:r>
            <a:r>
              <a:rPr lang="tr-TR" dirty="0" smtClean="0"/>
              <a:t>, </a:t>
            </a:r>
            <a:r>
              <a:rPr lang="tr-TR" dirty="0" err="1" smtClean="0"/>
              <a:t>Jearl</a:t>
            </a:r>
            <a:r>
              <a:rPr lang="tr-TR" dirty="0" smtClean="0"/>
              <a:t> </a:t>
            </a:r>
            <a:r>
              <a:rPr lang="tr-TR" dirty="0" err="1" smtClean="0"/>
              <a:t>Walker</a:t>
            </a:r>
            <a:r>
              <a:rPr lang="tr-TR" dirty="0" smtClean="0"/>
              <a:t>, Çeviri: Bülent Akınoğlu, Murat Alev, </a:t>
            </a:r>
            <a:r>
              <a:rPr lang="tr-TR" dirty="0" err="1" smtClean="0"/>
              <a:t>Palme</a:t>
            </a:r>
            <a:r>
              <a:rPr lang="tr-TR" dirty="0" smtClean="0"/>
              <a:t> Yayıncılık, Ankara.</a:t>
            </a:r>
          </a:p>
          <a:p>
            <a:r>
              <a:rPr lang="tr-TR" dirty="0" smtClean="0"/>
              <a:t>Üniversiteler için FİZİK-HIZLI ÇALIŞMA KİTABI (Konu Özetli Problem Çözümleri), 1. Baskı, Prof. Dr. Sedat ÖZSOY, Doç. Dr. Mehmet ERTAŞ, Birsen Yayıncılık, İstanbul, 2017.</a:t>
            </a:r>
          </a:p>
          <a:p>
            <a:r>
              <a:rPr lang="tr-TR" dirty="0" smtClean="0"/>
              <a:t>Temel Fizik, Cilt 1-2 Paul </a:t>
            </a:r>
            <a:r>
              <a:rPr lang="tr-TR" dirty="0" err="1" smtClean="0"/>
              <a:t>Fishbane</a:t>
            </a:r>
            <a:r>
              <a:rPr lang="tr-TR" dirty="0" smtClean="0"/>
              <a:t>, </a:t>
            </a:r>
            <a:r>
              <a:rPr lang="tr-TR" dirty="0" err="1" smtClean="0"/>
              <a:t>Stephen</a:t>
            </a:r>
            <a:r>
              <a:rPr lang="tr-TR" dirty="0" smtClean="0"/>
              <a:t> </a:t>
            </a:r>
            <a:r>
              <a:rPr lang="tr-TR" dirty="0" err="1" smtClean="0"/>
              <a:t>Gasiorowicz</a:t>
            </a:r>
            <a:r>
              <a:rPr lang="tr-TR" dirty="0" smtClean="0"/>
              <a:t>, </a:t>
            </a:r>
            <a:r>
              <a:rPr lang="tr-TR" dirty="0" err="1" smtClean="0"/>
              <a:t>Stephen</a:t>
            </a:r>
            <a:r>
              <a:rPr lang="tr-TR" dirty="0" smtClean="0"/>
              <a:t> </a:t>
            </a:r>
            <a:r>
              <a:rPr lang="tr-TR" dirty="0" err="1" smtClean="0"/>
              <a:t>Thorton</a:t>
            </a:r>
            <a:r>
              <a:rPr lang="tr-TR" dirty="0" smtClean="0"/>
              <a:t>, Çeviri: Cengiz Yalçın, Arkadaş yayın evi.</a:t>
            </a:r>
          </a:p>
          <a:p>
            <a:r>
              <a:rPr lang="tr-TR" dirty="0" smtClean="0"/>
              <a:t>Fen Bilimcileri ve Mühendisler için Fizik, D.G. </a:t>
            </a:r>
            <a:r>
              <a:rPr lang="tr-TR" dirty="0" err="1" smtClean="0"/>
              <a:t>Giancoli</a:t>
            </a:r>
            <a:r>
              <a:rPr lang="tr-TR" dirty="0" smtClean="0"/>
              <a:t> (Çeviri Editörü: Prof. Dr. Gülsen </a:t>
            </a:r>
            <a:r>
              <a:rPr lang="tr-TR" dirty="0" err="1" smtClean="0"/>
              <a:t>Önengüt</a:t>
            </a:r>
            <a:r>
              <a:rPr lang="tr-TR" dirty="0" smtClean="0"/>
              <a:t>), 4.Baskı, Akademi Yayıncılık 2009, Ankara.</a:t>
            </a:r>
          </a:p>
          <a:p>
            <a:r>
              <a:rPr lang="tr-TR" dirty="0" smtClean="0"/>
              <a:t>Mustafa POLAT, Leyla TATAR YILDIRIM Genel Fizik Ders Notları</a:t>
            </a:r>
          </a:p>
          <a:p>
            <a:r>
              <a:rPr lang="tr-TR" dirty="0" smtClean="0"/>
              <a:t>Diğer lisans düzeyinde İngilizce ders kitapları.</a:t>
            </a:r>
          </a:p>
          <a:p>
            <a:endParaRPr lang="tr-TR" dirty="0"/>
          </a:p>
        </p:txBody>
      </p:sp>
      <p:sp>
        <p:nvSpPr>
          <p:cNvPr id="4" name="Dikdörtgen 3"/>
          <p:cNvSpPr/>
          <p:nvPr/>
        </p:nvSpPr>
        <p:spPr>
          <a:xfrm>
            <a:off x="3917214" y="169489"/>
            <a:ext cx="2907912" cy="923330"/>
          </a:xfrm>
          <a:prstGeom prst="rect">
            <a:avLst/>
          </a:prstGeom>
          <a:noFill/>
        </p:spPr>
        <p:txBody>
          <a:bodyPr wrap="none" lIns="91440" tIns="45720" rIns="91440" bIns="45720">
            <a:spAutoFit/>
          </a:bodyPr>
          <a:lstStyle/>
          <a:p>
            <a:pPr algn="ctr"/>
            <a:r>
              <a:rPr lang="tr-TR" sz="5400" dirty="0" smtClean="0">
                <a:ln w="0"/>
                <a:effectLst>
                  <a:outerShdw blurRad="38100" dist="19050" dir="2700000" algn="tl" rotWithShape="0">
                    <a:schemeClr val="dk1">
                      <a:alpha val="40000"/>
                    </a:schemeClr>
                  </a:outerShdw>
                </a:effectLst>
              </a:rPr>
              <a:t>Kaynaklar</a:t>
            </a:r>
            <a:endParaRPr lang="tr-TR" sz="5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841574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rotWithShape="1">
          <a:blip r:embed="rId2">
            <a:extLst>
              <a:ext uri="{28A0092B-C50C-407E-A947-70E740481C1C}">
                <a14:useLocalDpi xmlns:a14="http://schemas.microsoft.com/office/drawing/2010/main" val="0"/>
              </a:ext>
            </a:extLst>
          </a:blip>
          <a:srcRect l="3258" r="4083" b="5228"/>
          <a:stretch/>
        </p:blipFill>
        <p:spPr>
          <a:xfrm>
            <a:off x="1336572" y="365125"/>
            <a:ext cx="9145574" cy="6114830"/>
          </a:xfrm>
          <a:prstGeom prst="rect">
            <a:avLst/>
          </a:prstGeom>
        </p:spPr>
      </p:pic>
    </p:spTree>
    <p:extLst>
      <p:ext uri="{BB962C8B-B14F-4D97-AF65-F5344CB8AC3E}">
        <p14:creationId xmlns:p14="http://schemas.microsoft.com/office/powerpoint/2010/main" val="8638500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1161586" y="420881"/>
            <a:ext cx="10515600" cy="805753"/>
          </a:xfrm>
        </p:spPr>
        <p:txBody>
          <a:bodyPr/>
          <a:lstStyle/>
          <a:p>
            <a:r>
              <a:rPr lang="tr-TR" dirty="0" smtClean="0"/>
              <a:t>Ders İçeriği</a:t>
            </a:r>
            <a:endParaRPr lang="tr-TR" dirty="0"/>
          </a:p>
        </p:txBody>
      </p:sp>
      <p:sp>
        <p:nvSpPr>
          <p:cNvPr id="3" name="İçerik Yer Tutucusu 2"/>
          <p:cNvSpPr>
            <a:spLocks noGrp="1"/>
          </p:cNvSpPr>
          <p:nvPr>
            <p:ph idx="1"/>
          </p:nvPr>
        </p:nvSpPr>
        <p:spPr>
          <a:xfrm>
            <a:off x="1005468" y="1346121"/>
            <a:ext cx="10515600" cy="4742443"/>
          </a:xfrm>
        </p:spPr>
        <p:txBody>
          <a:bodyPr>
            <a:normAutofit fontScale="70000" lnSpcReduction="20000"/>
          </a:bodyPr>
          <a:lstStyle/>
          <a:p>
            <a:r>
              <a:rPr lang="tr-TR" dirty="0"/>
              <a:t>1</a:t>
            </a:r>
            <a:r>
              <a:rPr lang="tr-TR" dirty="0" smtClean="0"/>
              <a:t>) </a:t>
            </a:r>
            <a:r>
              <a:rPr lang="tr-TR" dirty="0"/>
              <a:t>Elektrik Yükleri, statik </a:t>
            </a:r>
            <a:r>
              <a:rPr lang="tr-TR" dirty="0" smtClean="0"/>
              <a:t>elektrik ve </a:t>
            </a:r>
            <a:r>
              <a:rPr lang="tr-TR" dirty="0" err="1"/>
              <a:t>Coulomb</a:t>
            </a:r>
            <a:r>
              <a:rPr lang="tr-TR" dirty="0"/>
              <a:t> Yasası </a:t>
            </a:r>
            <a:endParaRPr lang="tr-TR" dirty="0" smtClean="0"/>
          </a:p>
          <a:p>
            <a:r>
              <a:rPr lang="tr-TR" dirty="0" smtClean="0"/>
              <a:t>2) Elektriksel </a:t>
            </a:r>
            <a:r>
              <a:rPr lang="tr-TR" dirty="0"/>
              <a:t>Kuvvet ve Elektrik Alanı </a:t>
            </a:r>
            <a:endParaRPr lang="tr-TR" dirty="0" smtClean="0"/>
          </a:p>
          <a:p>
            <a:r>
              <a:rPr lang="tr-TR" dirty="0" smtClean="0"/>
              <a:t>3) Gauss </a:t>
            </a:r>
            <a:r>
              <a:rPr lang="tr-TR" dirty="0"/>
              <a:t>Yasası </a:t>
            </a:r>
            <a:endParaRPr lang="tr-TR" dirty="0" smtClean="0"/>
          </a:p>
          <a:p>
            <a:r>
              <a:rPr lang="tr-TR" dirty="0" smtClean="0"/>
              <a:t>4) </a:t>
            </a:r>
            <a:r>
              <a:rPr lang="tr-TR" dirty="0"/>
              <a:t>Elektriksel Potansiyel </a:t>
            </a:r>
            <a:endParaRPr lang="tr-TR" dirty="0" smtClean="0"/>
          </a:p>
          <a:p>
            <a:r>
              <a:rPr lang="tr-TR" dirty="0" smtClean="0"/>
              <a:t>5) </a:t>
            </a:r>
            <a:r>
              <a:rPr lang="tr-TR" dirty="0"/>
              <a:t>Sığa ve </a:t>
            </a:r>
            <a:r>
              <a:rPr lang="tr-TR" dirty="0" smtClean="0"/>
              <a:t>Kondansatörler</a:t>
            </a:r>
          </a:p>
          <a:p>
            <a:r>
              <a:rPr lang="tr-TR" dirty="0" smtClean="0"/>
              <a:t>6) </a:t>
            </a:r>
            <a:r>
              <a:rPr lang="tr-TR" dirty="0"/>
              <a:t>Akım ve Direnç </a:t>
            </a:r>
            <a:endParaRPr lang="tr-TR" dirty="0" smtClean="0"/>
          </a:p>
          <a:p>
            <a:r>
              <a:rPr lang="tr-TR" dirty="0" smtClean="0"/>
              <a:t>7) </a:t>
            </a:r>
            <a:r>
              <a:rPr lang="tr-TR" dirty="0"/>
              <a:t>Doğru Akım Devreleri </a:t>
            </a:r>
            <a:endParaRPr lang="tr-TR" dirty="0" smtClean="0"/>
          </a:p>
          <a:p>
            <a:r>
              <a:rPr lang="tr-TR" dirty="0" smtClean="0"/>
              <a:t>8</a:t>
            </a:r>
            <a:r>
              <a:rPr lang="tr-TR" dirty="0"/>
              <a:t>) Manyetik alan Kuvveti </a:t>
            </a:r>
            <a:endParaRPr lang="tr-TR" dirty="0" smtClean="0"/>
          </a:p>
          <a:p>
            <a:r>
              <a:rPr lang="tr-TR" dirty="0" smtClean="0"/>
              <a:t>9</a:t>
            </a:r>
            <a:r>
              <a:rPr lang="tr-TR" dirty="0"/>
              <a:t>) Manyetik Alan Kaynakları </a:t>
            </a:r>
            <a:endParaRPr lang="tr-TR" dirty="0" smtClean="0"/>
          </a:p>
          <a:p>
            <a:r>
              <a:rPr lang="tr-TR" dirty="0" smtClean="0"/>
              <a:t>10</a:t>
            </a:r>
            <a:r>
              <a:rPr lang="tr-TR" dirty="0"/>
              <a:t>) Elektromanyetik İndüksiyon, </a:t>
            </a:r>
            <a:r>
              <a:rPr lang="tr-TR" dirty="0" err="1"/>
              <a:t>Faraday</a:t>
            </a:r>
            <a:r>
              <a:rPr lang="tr-TR" dirty="0"/>
              <a:t> Yasası </a:t>
            </a:r>
            <a:endParaRPr lang="tr-TR" dirty="0" smtClean="0"/>
          </a:p>
          <a:p>
            <a:r>
              <a:rPr lang="tr-TR" dirty="0" smtClean="0"/>
              <a:t>11</a:t>
            </a:r>
            <a:r>
              <a:rPr lang="tr-TR" dirty="0"/>
              <a:t>) </a:t>
            </a:r>
            <a:r>
              <a:rPr lang="tr-TR" dirty="0" err="1" smtClean="0"/>
              <a:t>Özindüksiyon</a:t>
            </a:r>
            <a:r>
              <a:rPr lang="tr-TR" dirty="0" smtClean="0"/>
              <a:t> </a:t>
            </a:r>
          </a:p>
          <a:p>
            <a:r>
              <a:rPr lang="tr-TR" dirty="0" smtClean="0"/>
              <a:t>12</a:t>
            </a:r>
            <a:r>
              <a:rPr lang="tr-TR" dirty="0"/>
              <a:t>) Alternatif Akım Devreleri (RL ve RC Devreleri) </a:t>
            </a:r>
            <a:endParaRPr lang="tr-TR" dirty="0" smtClean="0"/>
          </a:p>
          <a:p>
            <a:r>
              <a:rPr lang="tr-TR" dirty="0" smtClean="0"/>
              <a:t>13) Alternatif </a:t>
            </a:r>
            <a:r>
              <a:rPr lang="tr-TR" dirty="0"/>
              <a:t>Akım Devreleri (RLC Devreleri) </a:t>
            </a:r>
            <a:endParaRPr lang="tr-TR" dirty="0" smtClean="0"/>
          </a:p>
          <a:p>
            <a:r>
              <a:rPr lang="tr-TR" dirty="0" smtClean="0"/>
              <a:t>14</a:t>
            </a:r>
            <a:r>
              <a:rPr lang="tr-TR" dirty="0"/>
              <a:t>) Elektromanyetik Dalgalar</a:t>
            </a:r>
          </a:p>
          <a:p>
            <a:endParaRPr lang="tr-TR" dirty="0"/>
          </a:p>
        </p:txBody>
      </p:sp>
    </p:spTree>
    <p:extLst>
      <p:ext uri="{BB962C8B-B14F-4D97-AF65-F5344CB8AC3E}">
        <p14:creationId xmlns:p14="http://schemas.microsoft.com/office/powerpoint/2010/main" val="40453812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470210" y="3298399"/>
            <a:ext cx="10515600" cy="3236216"/>
          </a:xfrm>
        </p:spPr>
        <p:txBody>
          <a:bodyPr/>
          <a:lstStyle/>
          <a:p>
            <a:pPr marL="0" indent="0">
              <a:buNone/>
            </a:pPr>
            <a:r>
              <a:rPr lang="tr-TR" dirty="0" smtClean="0"/>
              <a:t>Atomu meydana getiren elektron, proton ve </a:t>
            </a:r>
            <a:r>
              <a:rPr lang="tr-TR" dirty="0" err="1" smtClean="0"/>
              <a:t>nötron’nun</a:t>
            </a:r>
            <a:r>
              <a:rPr lang="tr-TR" dirty="0" smtClean="0"/>
              <a:t> yüklerini öğreneceğiz ve devamında da şu konulara değineceğiz</a:t>
            </a:r>
            <a:r>
              <a:rPr lang="tr-TR" dirty="0"/>
              <a:t>:</a:t>
            </a:r>
          </a:p>
          <a:p>
            <a:r>
              <a:rPr lang="tr-TR" b="1" dirty="0" smtClean="0"/>
              <a:t>Elektrik yükünün çeşitleri</a:t>
            </a:r>
            <a:endParaRPr lang="tr-TR" dirty="0"/>
          </a:p>
          <a:p>
            <a:r>
              <a:rPr lang="tr-TR" b="1" dirty="0" smtClean="0"/>
              <a:t>İki yük arasındaki kuvvet (</a:t>
            </a:r>
            <a:r>
              <a:rPr lang="tr-TR" b="1" dirty="0" err="1" smtClean="0"/>
              <a:t>Coulomb</a:t>
            </a:r>
            <a:r>
              <a:rPr lang="tr-TR" b="1" dirty="0" smtClean="0"/>
              <a:t> yasası</a:t>
            </a:r>
            <a:r>
              <a:rPr lang="tr-TR" b="1" dirty="0"/>
              <a:t>)</a:t>
            </a:r>
            <a:endParaRPr lang="tr-TR" dirty="0"/>
          </a:p>
          <a:p>
            <a:r>
              <a:rPr lang="tr-TR" b="1" dirty="0" smtClean="0"/>
              <a:t>Yükün </a:t>
            </a:r>
            <a:r>
              <a:rPr lang="tr-TR" b="1" dirty="0" err="1" smtClean="0"/>
              <a:t>kuantumluluğu</a:t>
            </a:r>
            <a:endParaRPr lang="tr-TR" dirty="0"/>
          </a:p>
          <a:p>
            <a:r>
              <a:rPr lang="tr-TR" b="1" dirty="0" smtClean="0"/>
              <a:t>Yükün korunumu</a:t>
            </a:r>
            <a:endParaRPr lang="tr-TR" dirty="0"/>
          </a:p>
          <a:p>
            <a:endParaRPr lang="tr-TR" dirty="0"/>
          </a:p>
        </p:txBody>
      </p:sp>
      <p:sp>
        <p:nvSpPr>
          <p:cNvPr id="4" name="Dikdörtgen 3"/>
          <p:cNvSpPr/>
          <p:nvPr/>
        </p:nvSpPr>
        <p:spPr>
          <a:xfrm>
            <a:off x="4214358" y="2374539"/>
            <a:ext cx="3027304" cy="646331"/>
          </a:xfrm>
          <a:prstGeom prst="rect">
            <a:avLst/>
          </a:prstGeom>
        </p:spPr>
        <p:txBody>
          <a:bodyPr wrap="none">
            <a:spAutoFit/>
          </a:bodyPr>
          <a:lstStyle/>
          <a:p>
            <a:r>
              <a:rPr lang="tr-TR" sz="3600" b="1" dirty="0">
                <a:solidFill>
                  <a:srgbClr val="FF0000"/>
                </a:solidFill>
                <a:latin typeface="Times New Roman" panose="02020603050405020304" pitchFamily="18" charset="0"/>
              </a:rPr>
              <a:t>Elektrik Yükü</a:t>
            </a:r>
            <a:endParaRPr lang="tr-TR" sz="3600" dirty="0"/>
          </a:p>
        </p:txBody>
      </p:sp>
      <p:sp>
        <p:nvSpPr>
          <p:cNvPr id="2" name="Dikdörtgen 1"/>
          <p:cNvSpPr/>
          <p:nvPr/>
        </p:nvSpPr>
        <p:spPr>
          <a:xfrm>
            <a:off x="572429" y="586759"/>
            <a:ext cx="11236712" cy="1754326"/>
          </a:xfrm>
          <a:prstGeom prst="rect">
            <a:avLst/>
          </a:prstGeom>
        </p:spPr>
        <p:txBody>
          <a:bodyPr wrap="square">
            <a:spAutoFit/>
          </a:bodyPr>
          <a:lstStyle/>
          <a:p>
            <a:r>
              <a:rPr lang="tr-TR" dirty="0" smtClean="0"/>
              <a:t>Elektrik kelimesinin bize çağrıştırdığı ışıklar</a:t>
            </a:r>
            <a:r>
              <a:rPr lang="tr-TR" dirty="0"/>
              <a:t>, motorlar, elektronikler ve </a:t>
            </a:r>
            <a:r>
              <a:rPr lang="tr-TR" dirty="0" smtClean="0"/>
              <a:t>bilgisayarlardır. </a:t>
            </a:r>
            <a:r>
              <a:rPr lang="tr-TR" dirty="0"/>
              <a:t>Ancak elektrik gücü hayatımızda daha da derin bir rol oynar. Atom teorisine göre, atomlar ve moleküller arasındaki elektrik kuvvetleri, sıvıları ve katıları oluşturmak için onları bir arada tutar ve elektrik kuvvetleri de vücudumuzda meydana gelen </a:t>
            </a:r>
            <a:r>
              <a:rPr lang="tr-TR" dirty="0" err="1"/>
              <a:t>metabolik</a:t>
            </a:r>
            <a:r>
              <a:rPr lang="tr-TR" dirty="0"/>
              <a:t> süreçlerde rol oynar. Elastik kuvvetler, normal kuvvet ve sürtünme ve diğer temas kuvvetleri (itme ve çekme) gibi şimdiye kadar uğraştığımız kuvvetlerin çoğunun, şimdi atomik seviyede etki eden elektrik kuvvetlerinden kaynaklandığı kabul edilmektedir. Öte yandan yerçekimi ayrı bir kuvvettir.</a:t>
            </a:r>
          </a:p>
        </p:txBody>
      </p:sp>
    </p:spTree>
    <p:extLst>
      <p:ext uri="{BB962C8B-B14F-4D97-AF65-F5344CB8AC3E}">
        <p14:creationId xmlns:p14="http://schemas.microsoft.com/office/powerpoint/2010/main" val="369518674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çerik Yer Tutucusu 3"/>
          <p:cNvPicPr>
            <a:picLocks noGrp="1" noChangeAspect="1"/>
          </p:cNvPicPr>
          <p:nvPr>
            <p:ph idx="1"/>
          </p:nvPr>
        </p:nvPicPr>
        <p:blipFill>
          <a:blip r:embed="rId2"/>
          <a:stretch>
            <a:fillRect/>
          </a:stretch>
        </p:blipFill>
        <p:spPr>
          <a:xfrm>
            <a:off x="0" y="0"/>
            <a:ext cx="12259603" cy="6858000"/>
          </a:xfrm>
          <a:prstGeom prst="rect">
            <a:avLst/>
          </a:prstGeom>
        </p:spPr>
      </p:pic>
      <p:pic>
        <p:nvPicPr>
          <p:cNvPr id="2" name="Resim 1"/>
          <p:cNvPicPr>
            <a:picLocks noChangeAspect="1"/>
          </p:cNvPicPr>
          <p:nvPr/>
        </p:nvPicPr>
        <p:blipFill>
          <a:blip r:embed="rId3"/>
          <a:stretch>
            <a:fillRect/>
          </a:stretch>
        </p:blipFill>
        <p:spPr>
          <a:xfrm>
            <a:off x="6361308" y="486038"/>
            <a:ext cx="5898295" cy="3193864"/>
          </a:xfrm>
          <a:prstGeom prst="rect">
            <a:avLst/>
          </a:prstGeom>
        </p:spPr>
      </p:pic>
    </p:spTree>
    <p:extLst>
      <p:ext uri="{BB962C8B-B14F-4D97-AF65-F5344CB8AC3E}">
        <p14:creationId xmlns:p14="http://schemas.microsoft.com/office/powerpoint/2010/main" val="242261789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3456878" y="390293"/>
            <a:ext cx="7896921" cy="5786670"/>
          </a:xfrm>
        </p:spPr>
        <p:txBody>
          <a:bodyPr>
            <a:normAutofit/>
          </a:bodyPr>
          <a:lstStyle/>
          <a:p>
            <a:r>
              <a:rPr lang="tr-TR" dirty="0" smtClean="0"/>
              <a:t>Bir kumaş parçası ile ovuşturulan kehribarın tüy gibi hafif nesneleri çektiği antik çağlardan beri bilinen bir şeydir. Bu olgu, maddenin yeni bir özelliği olan “elektrik yükü” ile ilgilidir. Birçok deney, iki tür elektrik yükünün varlığını göstermiştir: pozitif (renk kodu: kırmızı) ve negatif (renk kodu: siyah). </a:t>
            </a:r>
          </a:p>
          <a:p>
            <a:r>
              <a:rPr lang="tr-TR" dirty="0" smtClean="0"/>
              <a:t>“pozitif” ve “negatif” isimleri Benjamin Franklin tarafından verilmiş isimlerdir. Cam bir çubuğu ipek bir kumaşla ovuşturduğumuzda, ikisi de elektrik yükü kazanır. Cam çubuğun kazandığı yükün işareti pozitif olarak tanımlanır. </a:t>
            </a:r>
            <a:endParaRPr lang="tr-TR" dirty="0"/>
          </a:p>
        </p:txBody>
      </p:sp>
      <p:pic>
        <p:nvPicPr>
          <p:cNvPr id="5" name="Resim 4"/>
          <p:cNvPicPr>
            <a:picLocks noChangeAspect="1"/>
          </p:cNvPicPr>
          <p:nvPr/>
        </p:nvPicPr>
        <p:blipFill>
          <a:blip r:embed="rId2"/>
          <a:stretch>
            <a:fillRect/>
          </a:stretch>
        </p:blipFill>
        <p:spPr>
          <a:xfrm>
            <a:off x="482336" y="225907"/>
            <a:ext cx="2551680" cy="6115441"/>
          </a:xfrm>
          <a:prstGeom prst="rect">
            <a:avLst/>
          </a:prstGeom>
        </p:spPr>
      </p:pic>
      <p:pic>
        <p:nvPicPr>
          <p:cNvPr id="6" name="Resim 5"/>
          <p:cNvPicPr>
            <a:picLocks noChangeAspect="1"/>
          </p:cNvPicPr>
          <p:nvPr/>
        </p:nvPicPr>
        <p:blipFill>
          <a:blip r:embed="rId3"/>
          <a:stretch>
            <a:fillRect/>
          </a:stretch>
        </p:blipFill>
        <p:spPr>
          <a:xfrm>
            <a:off x="10069730" y="4375849"/>
            <a:ext cx="2122270" cy="2482151"/>
          </a:xfrm>
          <a:prstGeom prst="rect">
            <a:avLst/>
          </a:prstGeom>
        </p:spPr>
      </p:pic>
      <p:pic>
        <p:nvPicPr>
          <p:cNvPr id="7" name="Resim 6"/>
          <p:cNvPicPr>
            <a:picLocks noChangeAspect="1"/>
          </p:cNvPicPr>
          <p:nvPr/>
        </p:nvPicPr>
        <p:blipFill>
          <a:blip r:embed="rId4"/>
          <a:stretch>
            <a:fillRect/>
          </a:stretch>
        </p:blipFill>
        <p:spPr>
          <a:xfrm>
            <a:off x="7625579" y="4859964"/>
            <a:ext cx="2232720" cy="1513920"/>
          </a:xfrm>
          <a:prstGeom prst="rect">
            <a:avLst/>
          </a:prstGeom>
        </p:spPr>
      </p:pic>
      <p:pic>
        <p:nvPicPr>
          <p:cNvPr id="8" name="Resim 7"/>
          <p:cNvPicPr>
            <a:picLocks noChangeAspect="1"/>
          </p:cNvPicPr>
          <p:nvPr/>
        </p:nvPicPr>
        <p:blipFill rotWithShape="1">
          <a:blip r:embed="rId5"/>
          <a:srcRect l="3935" t="3277" b="4170"/>
          <a:stretch/>
        </p:blipFill>
        <p:spPr>
          <a:xfrm>
            <a:off x="5988204" y="4928839"/>
            <a:ext cx="1417133" cy="1382752"/>
          </a:xfrm>
          <a:prstGeom prst="rect">
            <a:avLst/>
          </a:prstGeom>
        </p:spPr>
      </p:pic>
    </p:spTree>
    <p:extLst>
      <p:ext uri="{BB962C8B-B14F-4D97-AF65-F5344CB8AC3E}">
        <p14:creationId xmlns:p14="http://schemas.microsoft.com/office/powerpoint/2010/main" val="28198717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Resim 3"/>
          <p:cNvPicPr>
            <a:picLocks noChangeAspect="1"/>
          </p:cNvPicPr>
          <p:nvPr/>
        </p:nvPicPr>
        <p:blipFill>
          <a:blip r:embed="rId2"/>
          <a:stretch>
            <a:fillRect/>
          </a:stretch>
        </p:blipFill>
        <p:spPr>
          <a:xfrm>
            <a:off x="167268" y="100360"/>
            <a:ext cx="2653990" cy="6360641"/>
          </a:xfrm>
          <a:prstGeom prst="rect">
            <a:avLst/>
          </a:prstGeom>
        </p:spPr>
      </p:pic>
      <p:sp>
        <p:nvSpPr>
          <p:cNvPr id="3" name="İçerik Yer Tutucusu 2"/>
          <p:cNvSpPr>
            <a:spLocks noGrp="1"/>
          </p:cNvSpPr>
          <p:nvPr>
            <p:ph idx="1"/>
          </p:nvPr>
        </p:nvSpPr>
        <p:spPr>
          <a:xfrm>
            <a:off x="3053485" y="278780"/>
            <a:ext cx="8802120" cy="4683513"/>
          </a:xfrm>
        </p:spPr>
        <p:txBody>
          <a:bodyPr/>
          <a:lstStyle/>
          <a:p>
            <a:pPr marL="0" indent="0">
              <a:buNone/>
            </a:pPr>
            <a:r>
              <a:rPr lang="tr-TR" dirty="0" smtClean="0"/>
              <a:t>Yüklü cisimlerle yapılan bir çok deneysel çalışmalardan elde edilen sonuçlar şu şekilde özetlenebilir:</a:t>
            </a:r>
          </a:p>
          <a:p>
            <a:r>
              <a:rPr lang="tr-TR" dirty="0" smtClean="0"/>
              <a:t>Aynı işaretli yükler (her ikisi de pozitif veya negatif) birbirlerini iterler (Şekil-a).</a:t>
            </a:r>
          </a:p>
          <a:p>
            <a:r>
              <a:rPr lang="tr-TR" dirty="0" smtClean="0"/>
              <a:t>İşaretleri farklı olan yükler (biri pozitif, diğeri negatif) birbirlerini çekerler (Şekil-b).</a:t>
            </a:r>
          </a:p>
          <a:p>
            <a:r>
              <a:rPr lang="tr-TR" dirty="0" smtClean="0"/>
              <a:t>Yükünün işareti bilinen bir cisimle, yükünün işareti bilinmeyen cisim arasındaki etkileşme kuvvetinin yönünden yararlanarak, bilinmeyen cismin yükünün işaretini belirleyebiliriz.</a:t>
            </a:r>
            <a:endParaRPr lang="tr-TR" dirty="0"/>
          </a:p>
        </p:txBody>
      </p:sp>
      <p:sp>
        <p:nvSpPr>
          <p:cNvPr id="5" name="Dikdörtgen 4"/>
          <p:cNvSpPr/>
          <p:nvPr/>
        </p:nvSpPr>
        <p:spPr>
          <a:xfrm>
            <a:off x="5002657" y="4962293"/>
            <a:ext cx="4832719" cy="1015663"/>
          </a:xfrm>
          <a:prstGeom prst="rect">
            <a:avLst/>
          </a:prstGeom>
        </p:spPr>
        <p:txBody>
          <a:bodyPr wrap="square">
            <a:spAutoFit/>
          </a:bodyPr>
          <a:lstStyle/>
          <a:p>
            <a:r>
              <a:rPr lang="tr-TR" sz="2000" dirty="0" smtClean="0">
                <a:solidFill>
                  <a:srgbClr val="C00000"/>
                </a:solidFill>
              </a:rPr>
              <a:t>Aynı işaretli yükler birbirini iterler. </a:t>
            </a:r>
          </a:p>
          <a:p>
            <a:endParaRPr lang="tr-TR" sz="2000" dirty="0" smtClean="0">
              <a:solidFill>
                <a:srgbClr val="C00000"/>
              </a:solidFill>
            </a:endParaRPr>
          </a:p>
          <a:p>
            <a:r>
              <a:rPr lang="tr-TR" sz="2000" dirty="0" smtClean="0">
                <a:solidFill>
                  <a:srgbClr val="C00000"/>
                </a:solidFill>
              </a:rPr>
              <a:t>Zıt işaretli yükler birbirini çekerler.</a:t>
            </a:r>
            <a:endParaRPr lang="tr-TR" sz="2000" dirty="0">
              <a:solidFill>
                <a:srgbClr val="C00000"/>
              </a:solidFill>
            </a:endParaRPr>
          </a:p>
        </p:txBody>
      </p:sp>
    </p:spTree>
    <p:extLst>
      <p:ext uri="{BB962C8B-B14F-4D97-AF65-F5344CB8AC3E}">
        <p14:creationId xmlns:p14="http://schemas.microsoft.com/office/powerpoint/2010/main" val="1337505432"/>
      </p:ext>
    </p:extLst>
  </p:cSld>
  <p:clrMapOvr>
    <a:masterClrMapping/>
  </p:clrMapOvr>
</p:sld>
</file>

<file path=ppt/theme/theme1.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1073</TotalTime>
  <Words>1805</Words>
  <Application>Microsoft Office PowerPoint</Application>
  <PresentationFormat>Geniş ekran</PresentationFormat>
  <Paragraphs>117</Paragraphs>
  <Slides>34</Slides>
  <Notes>0</Notes>
  <HiddenSlides>0</HiddenSlides>
  <MMClips>0</MMClips>
  <ScaleCrop>false</ScaleCrop>
  <HeadingPairs>
    <vt:vector size="6" baseType="variant">
      <vt:variant>
        <vt:lpstr>Kullanılan Yazı Tipleri</vt:lpstr>
      </vt:variant>
      <vt:variant>
        <vt:i4>5</vt:i4>
      </vt:variant>
      <vt:variant>
        <vt:lpstr>Tema</vt:lpstr>
      </vt:variant>
      <vt:variant>
        <vt:i4>1</vt:i4>
      </vt:variant>
      <vt:variant>
        <vt:lpstr>Slayt Başlıkları</vt:lpstr>
      </vt:variant>
      <vt:variant>
        <vt:i4>34</vt:i4>
      </vt:variant>
    </vt:vector>
  </HeadingPairs>
  <TitlesOfParts>
    <vt:vector size="40" baseType="lpstr">
      <vt:lpstr>Arial</vt:lpstr>
      <vt:lpstr>Calibri</vt:lpstr>
      <vt:lpstr>Calibri Light</vt:lpstr>
      <vt:lpstr>Cambria Math</vt:lpstr>
      <vt:lpstr>Times New Roman</vt:lpstr>
      <vt:lpstr>Office Teması</vt:lpstr>
      <vt:lpstr>ELEKTRİK MANYETİZMA</vt:lpstr>
      <vt:lpstr>PowerPoint Sunusu</vt:lpstr>
      <vt:lpstr>Ders Nasıl işlenecek? Notlar nasıl verilecek?</vt:lpstr>
      <vt:lpstr>PowerPoint Sunusu</vt:lpstr>
      <vt:lpstr>Ders İçeriği</vt:lpstr>
      <vt:lpstr>PowerPoint Sunusu</vt:lpstr>
      <vt:lpstr>PowerPoint Sunusu</vt:lpstr>
      <vt:lpstr>PowerPoint Sunusu</vt:lpstr>
      <vt:lpstr>PowerPoint Sunusu</vt:lpstr>
      <vt:lpstr>PowerPoint Sunusu</vt:lpstr>
      <vt:lpstr>PowerPoint Sunusu</vt:lpstr>
      <vt:lpstr>Atomik Bileşenlerin Kütleleri ve Yükleri:</vt:lpstr>
      <vt:lpstr>PowerPoint Sunusu</vt:lpstr>
      <vt:lpstr>PowerPoint Sunusu</vt:lpstr>
      <vt:lpstr>Yükün Kuantumluluğu</vt:lpstr>
      <vt:lpstr>Yükün Korunumu:</vt:lpstr>
      <vt:lpstr>PowerPoint Sunusu</vt:lpstr>
      <vt:lpstr>İletkenler ve Yalıtkanlar: </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lpstr>PowerPoint Sunusu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Sunusu</dc:title>
  <dc:creator>MEHMET BATI</dc:creator>
  <cp:lastModifiedBy>MEHMET BATI</cp:lastModifiedBy>
  <cp:revision>63</cp:revision>
  <dcterms:created xsi:type="dcterms:W3CDTF">2021-02-18T10:38:23Z</dcterms:created>
  <dcterms:modified xsi:type="dcterms:W3CDTF">2021-03-02T10:06:14Z</dcterms:modified>
</cp:coreProperties>
</file>

<file path=docProps/thumbnail.jpeg>
</file>